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89" r:id="rId4"/>
    <p:sldId id="309" r:id="rId5"/>
    <p:sldId id="263" r:id="rId6"/>
    <p:sldId id="316" r:id="rId7"/>
    <p:sldId id="304" r:id="rId8"/>
    <p:sldId id="259" r:id="rId9"/>
    <p:sldId id="264" r:id="rId10"/>
    <p:sldId id="299" r:id="rId11"/>
    <p:sldId id="301" r:id="rId12"/>
    <p:sldId id="303" r:id="rId13"/>
    <p:sldId id="315" r:id="rId14"/>
    <p:sldId id="314" r:id="rId15"/>
    <p:sldId id="313" r:id="rId16"/>
    <p:sldId id="265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eo Tech Bold" panose="020B0604020202020204" charset="0"/>
      <p:regular r:id="rId23"/>
    </p:embeddedFont>
    <p:embeddedFont>
      <p:font typeface="Paytone One" panose="020B0604020202020204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Bold" panose="00000800000000000000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73957"/>
    <a:srgbClr val="2B4B82"/>
    <a:srgbClr val="19415F"/>
    <a:srgbClr val="65FFE8"/>
    <a:srgbClr val="6CB9AE"/>
    <a:srgbClr val="94DDDE"/>
    <a:srgbClr val="FFF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51F9E-2669-4E72-9BDE-2BE490EE9644}" v="3" dt="2025-08-11T05:14:33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74" autoAdjust="0"/>
    <p:restoredTop sz="94622" autoAdjust="0"/>
  </p:normalViewPr>
  <p:slideViewPr>
    <p:cSldViewPr showGuides="1">
      <p:cViewPr varScale="1">
        <p:scale>
          <a:sx n="52" d="100"/>
          <a:sy n="52" d="100"/>
        </p:scale>
        <p:origin x="149" y="62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9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iệt Hoàng" userId="515812c2e1ec1ee6" providerId="LiveId" clId="{17451F9E-2669-4E72-9BDE-2BE490EE9644}"/>
    <pc:docChg chg="addSld delSld modSld">
      <pc:chgData name="Nguyễn Việt Hoàng" userId="515812c2e1ec1ee6" providerId="LiveId" clId="{17451F9E-2669-4E72-9BDE-2BE490EE9644}" dt="2025-08-11T05:14:41.980" v="4" actId="47"/>
      <pc:docMkLst>
        <pc:docMk/>
      </pc:docMkLst>
      <pc:sldChg chg="add del setBg">
        <pc:chgData name="Nguyễn Việt Hoàng" userId="515812c2e1ec1ee6" providerId="LiveId" clId="{17451F9E-2669-4E72-9BDE-2BE490EE9644}" dt="2025-08-11T05:14:41.980" v="4" actId="47"/>
        <pc:sldMkLst>
          <pc:docMk/>
          <pc:sldMk cId="0" sldId="257"/>
        </pc:sldMkLst>
      </pc:sldChg>
      <pc:sldChg chg="add del setBg">
        <pc:chgData name="Nguyễn Việt Hoàng" userId="515812c2e1ec1ee6" providerId="LiveId" clId="{17451F9E-2669-4E72-9BDE-2BE490EE9644}" dt="2025-08-11T05:14:31.996" v="2" actId="47"/>
        <pc:sldMkLst>
          <pc:docMk/>
          <pc:sldMk cId="0" sldId="258"/>
        </pc:sldMkLst>
      </pc:sldChg>
      <pc:sldChg chg="add del">
        <pc:chgData name="Nguyễn Việt Hoàng" userId="515812c2e1ec1ee6" providerId="LiveId" clId="{17451F9E-2669-4E72-9BDE-2BE490EE9644}" dt="2025-08-11T05:14:41.980" v="4" actId="47"/>
        <pc:sldMkLst>
          <pc:docMk/>
          <pc:sldMk cId="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8A07A-9668-4CEB-9A22-57411B39646B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28A75-1279-4ECC-8AB2-25A9FADD66B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28A75-1279-4ECC-8AB2-25A9FADD66B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28A75-1279-4ECC-8AB2-25A9FADD66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74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28A75-1279-4ECC-8AB2-25A9FADD66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34.png"/><Relationship Id="rId10" Type="http://schemas.openxmlformats.org/officeDocument/2006/relationships/image" Target="../media/image57.svg"/><Relationship Id="rId4" Type="http://schemas.openxmlformats.org/officeDocument/2006/relationships/image" Target="../media/image9.sv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3.png"/><Relationship Id="rId4" Type="http://schemas.openxmlformats.org/officeDocument/2006/relationships/image" Target="../media/image3.sv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1.png"/><Relationship Id="rId5" Type="http://schemas.openxmlformats.org/officeDocument/2006/relationships/image" Target="../media/image33.png"/><Relationship Id="rId10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5.png"/><Relationship Id="rId5" Type="http://schemas.openxmlformats.org/officeDocument/2006/relationships/image" Target="../media/image33.png"/><Relationship Id="rId10" Type="http://schemas.openxmlformats.org/officeDocument/2006/relationships/image" Target="../media/image64.png"/><Relationship Id="rId4" Type="http://schemas.openxmlformats.org/officeDocument/2006/relationships/image" Target="../media/image3.sv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3.png"/><Relationship Id="rId4" Type="http://schemas.openxmlformats.org/officeDocument/2006/relationships/image" Target="../media/image3.sv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svg"/><Relationship Id="rId5" Type="http://schemas.openxmlformats.org/officeDocument/2006/relationships/image" Target="../media/image5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9.sv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svg"/><Relationship Id="rId5" Type="http://schemas.openxmlformats.org/officeDocument/2006/relationships/image" Target="../media/image5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9.sv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35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5916" y="42138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58061" y="19050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954155">
            <a:off x="11322151" y="-1910549"/>
            <a:ext cx="10022395" cy="7233538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7"/>
                </a:lnTo>
                <a:lnTo>
                  <a:pt x="0" y="7389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351545">
            <a:off x="-3392359" y="4630555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00415" y="833834"/>
            <a:ext cx="885019" cy="804466"/>
          </a:xfrm>
          <a:custGeom>
            <a:avLst/>
            <a:gdLst/>
            <a:ahLst/>
            <a:cxnLst/>
            <a:rect l="l" t="t" r="r" b="b"/>
            <a:pathLst>
              <a:path w="430901" h="430901">
                <a:moveTo>
                  <a:pt x="0" y="0"/>
                </a:moveTo>
                <a:lnTo>
                  <a:pt x="430902" y="0"/>
                </a:lnTo>
                <a:lnTo>
                  <a:pt x="430902" y="430901"/>
                </a:lnTo>
                <a:lnTo>
                  <a:pt x="0" y="430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59836" y="4352925"/>
            <a:ext cx="1392979" cy="13929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26FA">
                    <a:alpha val="100000"/>
                  </a:srgbClr>
                </a:gs>
                <a:gs pos="100000">
                  <a:srgbClr val="22BFE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840" y="5142509"/>
            <a:ext cx="1520296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ctr"/>
            <a:r>
              <a:rPr lang="en-US" sz="8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ỨNG DỤNG JAVA SPRING BOOT PHÁT TRIỂN HỆ THỐNG</a:t>
            </a:r>
          </a:p>
          <a:p>
            <a:pPr lvl="1" algn="ctr"/>
            <a:r>
              <a:rPr lang="en-US" sz="8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BÁN HÀNG TRỰC TUYẾN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753834" y="2055071"/>
            <a:ext cx="1392979" cy="13929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4" name="Group 18"/>
          <p:cNvGrpSpPr/>
          <p:nvPr/>
        </p:nvGrpSpPr>
        <p:grpSpPr>
          <a:xfrm>
            <a:off x="16904848" y="9029700"/>
            <a:ext cx="925952" cy="919347"/>
            <a:chOff x="0" y="0"/>
            <a:chExt cx="289003" cy="286941"/>
          </a:xfrm>
        </p:grpSpPr>
        <p:sp>
          <p:nvSpPr>
            <p:cNvPr id="25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7" name="Freeform 21"/>
          <p:cNvSpPr/>
          <p:nvPr/>
        </p:nvSpPr>
        <p:spPr>
          <a:xfrm rot="-5400000">
            <a:off x="17210248" y="9215398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 descr="A blue and gold logo&#10;&#10;AI-generated content may be incorrect.">
            <a:extLst>
              <a:ext uri="{FF2B5EF4-FFF2-40B4-BE49-F238E27FC236}">
                <a16:creationId xmlns:a16="http://schemas.microsoft.com/office/drawing/2014/main" id="{DC54AFA0-7CCA-4761-9C03-CEEB1FBC86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59" y="686268"/>
            <a:ext cx="4787966" cy="4527571"/>
          </a:xfrm>
          <a:prstGeom prst="rect">
            <a:avLst/>
          </a:prstGeom>
        </p:spPr>
      </p:pic>
      <p:pic>
        <p:nvPicPr>
          <p:cNvPr id="9" name="Picture 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35BC608E-E54D-4555-B0D2-CABA4CF6E7A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95" y="686268"/>
            <a:ext cx="2690239" cy="10346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938"/>
            <a:ext cx="18288000" cy="10287000"/>
          </a:xfrm>
          <a:prstGeom prst="rect">
            <a:avLst/>
          </a:prstGeom>
          <a:solidFill>
            <a:srgbClr val="19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4600615" y="2907349"/>
            <a:ext cx="8200985" cy="4927881"/>
            <a:chOff x="0" y="0"/>
            <a:chExt cx="2117750" cy="6712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7750" cy="671208"/>
            </a:xfrm>
            <a:custGeom>
              <a:avLst/>
              <a:gdLst/>
              <a:ahLst/>
              <a:cxnLst/>
              <a:rect l="l" t="t" r="r" b="b"/>
              <a:pathLst>
                <a:path w="2117750" h="671208">
                  <a:moveTo>
                    <a:pt x="63546" y="0"/>
                  </a:moveTo>
                  <a:lnTo>
                    <a:pt x="2054204" y="0"/>
                  </a:lnTo>
                  <a:cubicBezTo>
                    <a:pt x="2089299" y="0"/>
                    <a:pt x="2117750" y="28451"/>
                    <a:pt x="2117750" y="63546"/>
                  </a:cubicBezTo>
                  <a:lnTo>
                    <a:pt x="2117750" y="607662"/>
                  </a:lnTo>
                  <a:cubicBezTo>
                    <a:pt x="2117750" y="624515"/>
                    <a:pt x="2111055" y="640679"/>
                    <a:pt x="2099138" y="652596"/>
                  </a:cubicBezTo>
                  <a:cubicBezTo>
                    <a:pt x="2087221" y="664513"/>
                    <a:pt x="2071057" y="671208"/>
                    <a:pt x="2054204" y="671208"/>
                  </a:cubicBezTo>
                  <a:lnTo>
                    <a:pt x="63546" y="671208"/>
                  </a:lnTo>
                  <a:cubicBezTo>
                    <a:pt x="28451" y="671208"/>
                    <a:pt x="0" y="642757"/>
                    <a:pt x="0" y="607662"/>
                  </a:cubicBezTo>
                  <a:lnTo>
                    <a:pt x="0" y="63546"/>
                  </a:lnTo>
                  <a:cubicBezTo>
                    <a:pt x="0" y="46693"/>
                    <a:pt x="6695" y="30530"/>
                    <a:pt x="18612" y="18612"/>
                  </a:cubicBezTo>
                  <a:cubicBezTo>
                    <a:pt x="30530" y="6695"/>
                    <a:pt x="46693" y="0"/>
                    <a:pt x="63546" y="0"/>
                  </a:cubicBezTo>
                  <a:close/>
                </a:path>
              </a:pathLst>
            </a:custGeom>
            <a:solidFill>
              <a:srgbClr val="B9E1E4">
                <a:alpha val="44706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117750" cy="73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48199" y="723900"/>
            <a:ext cx="8200985" cy="1240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10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Database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68702" y="1633569"/>
            <a:ext cx="6012431" cy="1185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25"/>
              </a:lnSpc>
            </a:pP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Cơ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Sở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Dữ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Liệu</a:t>
            </a:r>
            <a:endParaRPr lang="en-US" sz="6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760699" y="3162300"/>
            <a:ext cx="7843352" cy="1236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15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Sử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dụng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MySQL (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gồm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các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bảng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users, product, customer, authorities, cart, orders, locations,..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v.v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..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để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  <a:endParaRPr lang="en-US" sz="3000" b="1" dirty="0">
              <a:solidFill>
                <a:schemeClr val="bg1"/>
              </a:solidFill>
              <a:latin typeface="Poppins" panose="00000500000000000000" pitchFamily="2" charset="0"/>
              <a:ea typeface="Poppins" panose="00000500000000000000"/>
              <a:cs typeface="Poppins" panose="00000500000000000000" pitchFamily="2" charset="0"/>
              <a:sym typeface="Poppins" panose="00000500000000000000"/>
            </a:endParaRPr>
          </a:p>
        </p:txBody>
      </p:sp>
      <p:grpSp>
        <p:nvGrpSpPr>
          <p:cNvPr id="23" name="Group 18"/>
          <p:cNvGrpSpPr/>
          <p:nvPr/>
        </p:nvGrpSpPr>
        <p:grpSpPr>
          <a:xfrm>
            <a:off x="16904848" y="9029700"/>
            <a:ext cx="925952" cy="919347"/>
            <a:chOff x="0" y="0"/>
            <a:chExt cx="289003" cy="286941"/>
          </a:xfrm>
        </p:grpSpPr>
        <p:sp>
          <p:nvSpPr>
            <p:cNvPr id="24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Freeform 21"/>
          <p:cNvSpPr/>
          <p:nvPr/>
        </p:nvSpPr>
        <p:spPr>
          <a:xfrm rot="-5400000">
            <a:off x="17221902" y="92764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"/>
          <p:cNvSpPr/>
          <p:nvPr/>
        </p:nvSpPr>
        <p:spPr>
          <a:xfrm rot="622067" flipH="1">
            <a:off x="-1794281" y="5101300"/>
            <a:ext cx="13398293" cy="9695492"/>
          </a:xfrm>
          <a:custGeom>
            <a:avLst/>
            <a:gdLst/>
            <a:ahLst/>
            <a:cxnLst/>
            <a:rect l="l" t="t" r="r" b="b"/>
            <a:pathLst>
              <a:path w="13398293" h="9695492">
                <a:moveTo>
                  <a:pt x="13398293" y="0"/>
                </a:moveTo>
                <a:lnTo>
                  <a:pt x="0" y="0"/>
                </a:lnTo>
                <a:lnTo>
                  <a:pt x="0" y="9695493"/>
                </a:lnTo>
                <a:lnTo>
                  <a:pt x="13398293" y="9695493"/>
                </a:lnTo>
                <a:lnTo>
                  <a:pt x="133982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4"/>
          <p:cNvSpPr/>
          <p:nvPr/>
        </p:nvSpPr>
        <p:spPr>
          <a:xfrm rot="3720470">
            <a:off x="-4104730" y="4289697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21"/>
          <p:cNvSpPr/>
          <p:nvPr/>
        </p:nvSpPr>
        <p:spPr>
          <a:xfrm rot="-5400000">
            <a:off x="17221902" y="92764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6" name="Group 22"/>
          <p:cNvGrpSpPr/>
          <p:nvPr/>
        </p:nvGrpSpPr>
        <p:grpSpPr>
          <a:xfrm>
            <a:off x="17101333" y="1741715"/>
            <a:ext cx="1664529" cy="1664529"/>
            <a:chOff x="0" y="0"/>
            <a:chExt cx="812800" cy="812800"/>
          </a:xfrm>
        </p:grpSpPr>
        <p:sp>
          <p:nvSpPr>
            <p:cNvPr id="47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8" name="TextBox 2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49" name="Freeform 7"/>
          <p:cNvSpPr/>
          <p:nvPr/>
        </p:nvSpPr>
        <p:spPr>
          <a:xfrm rot="-7076780">
            <a:off x="11018796" y="-887707"/>
            <a:ext cx="10739973" cy="7771835"/>
          </a:xfrm>
          <a:custGeom>
            <a:avLst/>
            <a:gdLst/>
            <a:ahLst/>
            <a:cxnLst/>
            <a:rect l="l" t="t" r="r" b="b"/>
            <a:pathLst>
              <a:path w="10739973" h="7771835">
                <a:moveTo>
                  <a:pt x="0" y="0"/>
                </a:moveTo>
                <a:lnTo>
                  <a:pt x="10739974" y="0"/>
                </a:lnTo>
                <a:lnTo>
                  <a:pt x="10739974" y="7771835"/>
                </a:lnTo>
                <a:lnTo>
                  <a:pt x="0" y="7771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1" name="TextBox 15"/>
          <p:cNvSpPr txBox="1"/>
          <p:nvPr/>
        </p:nvSpPr>
        <p:spPr>
          <a:xfrm>
            <a:off x="5001417" y="4357580"/>
            <a:ext cx="7344500" cy="3397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Lưu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trữ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dữ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liệu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.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Quản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Lý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truy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xuất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dữ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liệu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Xử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lý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mối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quan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hệ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giữa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các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bảng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Tích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hợp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với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Backend.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Bảo</a:t>
            </a: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/>
                <a:cs typeface="Poppins" panose="00000500000000000000" pitchFamily="2" charset="0"/>
                <a:sym typeface="Poppins" panose="00000500000000000000"/>
              </a:rPr>
              <a:t>Mật</a:t>
            </a:r>
            <a:endParaRPr lang="en-US" sz="3000" b="1" dirty="0">
              <a:solidFill>
                <a:schemeClr val="bg1"/>
              </a:solidFill>
              <a:latin typeface="Poppins" panose="00000500000000000000" pitchFamily="2" charset="0"/>
              <a:ea typeface="Poppins" panose="00000500000000000000"/>
              <a:cs typeface="Poppins" panose="00000500000000000000" pitchFamily="2" charset="0"/>
              <a:sym typeface="Poppins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8288000" cy="1046316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2377403" y="3103514"/>
            <a:ext cx="1795797" cy="179579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77200" y="41910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2558065" y="3543300"/>
            <a:ext cx="11993634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00"/>
              </a:lnSpc>
            </a:pPr>
            <a:r>
              <a:rPr lang="en-US" sz="12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Đặc</a:t>
            </a:r>
            <a:r>
              <a:rPr lang="en-US" sz="12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2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điểm</a:t>
            </a:r>
            <a:endParaRPr lang="en-US" sz="12000" b="1" dirty="0">
              <a:solidFill>
                <a:srgbClr val="FFFFFF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14600" y="4705116"/>
            <a:ext cx="1348740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00"/>
              </a:lnSpc>
            </a:pPr>
            <a:r>
              <a:rPr lang="en-US" sz="12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Cơ</a:t>
            </a:r>
            <a:r>
              <a:rPr lang="en-US" sz="12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2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Sở</a:t>
            </a:r>
            <a:r>
              <a:rPr lang="en-US" sz="12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2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Dữ</a:t>
            </a:r>
            <a:r>
              <a:rPr lang="en-US" sz="12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2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Liệu</a:t>
            </a:r>
            <a:endParaRPr lang="en-US" sz="12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grpSp>
        <p:nvGrpSpPr>
          <p:cNvPr id="24" name="Group 18"/>
          <p:cNvGrpSpPr/>
          <p:nvPr/>
        </p:nvGrpSpPr>
        <p:grpSpPr>
          <a:xfrm>
            <a:off x="16904848" y="9029700"/>
            <a:ext cx="925952" cy="919347"/>
            <a:chOff x="0" y="0"/>
            <a:chExt cx="289003" cy="286941"/>
          </a:xfrm>
        </p:grpSpPr>
        <p:sp>
          <p:nvSpPr>
            <p:cNvPr id="25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7" name="Freeform 21"/>
          <p:cNvSpPr/>
          <p:nvPr/>
        </p:nvSpPr>
        <p:spPr>
          <a:xfrm rot="-5400000">
            <a:off x="17221902" y="92764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6"/>
          <p:cNvSpPr/>
          <p:nvPr/>
        </p:nvSpPr>
        <p:spPr>
          <a:xfrm rot="-7076780">
            <a:off x="10509206" y="-955990"/>
            <a:ext cx="10739973" cy="7771835"/>
          </a:xfrm>
          <a:custGeom>
            <a:avLst/>
            <a:gdLst/>
            <a:ahLst/>
            <a:cxnLst/>
            <a:rect l="l" t="t" r="r" b="b"/>
            <a:pathLst>
              <a:path w="10739973" h="7771835">
                <a:moveTo>
                  <a:pt x="0" y="0"/>
                </a:moveTo>
                <a:lnTo>
                  <a:pt x="10739974" y="0"/>
                </a:lnTo>
                <a:lnTo>
                  <a:pt x="10739974" y="7771835"/>
                </a:lnTo>
                <a:lnTo>
                  <a:pt x="0" y="777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3" name="Freeform 13"/>
          <p:cNvSpPr/>
          <p:nvPr/>
        </p:nvSpPr>
        <p:spPr>
          <a:xfrm rot="960284" flipH="1">
            <a:off x="-3145575" y="4312931"/>
            <a:ext cx="15979830" cy="11563586"/>
          </a:xfrm>
          <a:custGeom>
            <a:avLst/>
            <a:gdLst/>
            <a:ahLst/>
            <a:cxnLst/>
            <a:rect l="l" t="t" r="r" b="b"/>
            <a:pathLst>
              <a:path w="15979830" h="11563586">
                <a:moveTo>
                  <a:pt x="15979830" y="0"/>
                </a:moveTo>
                <a:lnTo>
                  <a:pt x="0" y="0"/>
                </a:lnTo>
                <a:lnTo>
                  <a:pt x="0" y="11563586"/>
                </a:lnTo>
                <a:lnTo>
                  <a:pt x="15979830" y="11563586"/>
                </a:lnTo>
                <a:lnTo>
                  <a:pt x="159798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0E1DF545-DBF6-4775-B5E2-008B66344904}"/>
              </a:ext>
            </a:extLst>
          </p:cNvPr>
          <p:cNvSpPr/>
          <p:nvPr/>
        </p:nvSpPr>
        <p:spPr>
          <a:xfrm>
            <a:off x="11184072" y="5470673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8297608" cy="10287000"/>
          </a:xfrm>
          <a:prstGeom prst="rect">
            <a:avLst/>
          </a:prstGeom>
          <a:solidFill>
            <a:srgbClr val="19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12169" y="-35393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</p:sp>
      <p:sp>
        <p:nvSpPr>
          <p:cNvPr id="4" name="Freeform 4"/>
          <p:cNvSpPr/>
          <p:nvPr/>
        </p:nvSpPr>
        <p:spPr>
          <a:xfrm rot="19150169">
            <a:off x="12091818" y="5440220"/>
            <a:ext cx="9975266" cy="7173554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7"/>
                </a:lnTo>
                <a:lnTo>
                  <a:pt x="0" y="7389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606344">
            <a:off x="-2383121" y="-2247657"/>
            <a:ext cx="10212044" cy="7940993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254799">
            <a:off x="485988" y="8527280"/>
            <a:ext cx="1392979" cy="13929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26FA">
                    <a:alpha val="100000"/>
                  </a:srgbClr>
                </a:gs>
                <a:gs pos="100000">
                  <a:srgbClr val="22BFE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4504324">
            <a:off x="16557228" y="127624"/>
            <a:ext cx="1392979" cy="13929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4" name="Group 18"/>
          <p:cNvGrpSpPr/>
          <p:nvPr/>
        </p:nvGrpSpPr>
        <p:grpSpPr>
          <a:xfrm>
            <a:off x="16984594" y="8724900"/>
            <a:ext cx="925952" cy="919347"/>
            <a:chOff x="0" y="0"/>
            <a:chExt cx="289003" cy="286941"/>
          </a:xfrm>
        </p:grpSpPr>
        <p:sp>
          <p:nvSpPr>
            <p:cNvPr id="25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7" name="Freeform 21"/>
          <p:cNvSpPr/>
          <p:nvPr/>
        </p:nvSpPr>
        <p:spPr>
          <a:xfrm rot="-5400000">
            <a:off x="17301648" y="89716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/>
          <p:cNvSpPr/>
          <p:nvPr/>
        </p:nvSpPr>
        <p:spPr>
          <a:xfrm>
            <a:off x="1150313" y="9906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3" name="TextBox 12"/>
          <p:cNvSpPr txBox="1"/>
          <p:nvPr/>
        </p:nvSpPr>
        <p:spPr>
          <a:xfrm>
            <a:off x="4495800" y="141488"/>
            <a:ext cx="11324256" cy="1551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90"/>
              </a:lnSpc>
            </a:pPr>
            <a:r>
              <a:rPr lang="en-US" sz="8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Biểu</a:t>
            </a:r>
            <a:r>
              <a:rPr lang="en-US" sz="8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8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Đồ</a:t>
            </a:r>
            <a:r>
              <a:rPr lang="en-US" sz="8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Logic </a:t>
            </a:r>
            <a:r>
              <a:rPr lang="en-US" sz="8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Dữ</a:t>
            </a:r>
            <a:r>
              <a:rPr lang="en-US" sz="8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8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liệu</a:t>
            </a:r>
            <a:r>
              <a:rPr lang="en-US" sz="8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22EC1-278B-48A8-B669-5F0A6ED76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8038" y="1779344"/>
            <a:ext cx="12620161" cy="808878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8297608" cy="10287000"/>
          </a:xfrm>
          <a:prstGeom prst="rect">
            <a:avLst/>
          </a:prstGeom>
          <a:solidFill>
            <a:srgbClr val="19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12169" y="-35393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</p:sp>
      <p:sp>
        <p:nvSpPr>
          <p:cNvPr id="4" name="Freeform 4"/>
          <p:cNvSpPr/>
          <p:nvPr/>
        </p:nvSpPr>
        <p:spPr>
          <a:xfrm rot="19150169">
            <a:off x="12144328" y="5766775"/>
            <a:ext cx="9975266" cy="7173554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7"/>
                </a:lnTo>
                <a:lnTo>
                  <a:pt x="0" y="7389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606344">
            <a:off x="-2657036" y="-2466936"/>
            <a:ext cx="10212044" cy="7940993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254799">
            <a:off x="485988" y="8527280"/>
            <a:ext cx="1392979" cy="13929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26FA">
                    <a:alpha val="100000"/>
                  </a:srgbClr>
                </a:gs>
                <a:gs pos="100000">
                  <a:srgbClr val="22BFE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4504324">
            <a:off x="16557228" y="127624"/>
            <a:ext cx="1392979" cy="13929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4" name="Group 18"/>
          <p:cNvGrpSpPr/>
          <p:nvPr/>
        </p:nvGrpSpPr>
        <p:grpSpPr>
          <a:xfrm>
            <a:off x="16984594" y="8724900"/>
            <a:ext cx="925952" cy="919347"/>
            <a:chOff x="0" y="0"/>
            <a:chExt cx="289003" cy="286941"/>
          </a:xfrm>
        </p:grpSpPr>
        <p:sp>
          <p:nvSpPr>
            <p:cNvPr id="25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7" name="Freeform 21"/>
          <p:cNvSpPr/>
          <p:nvPr/>
        </p:nvSpPr>
        <p:spPr>
          <a:xfrm rot="-5400000">
            <a:off x="17301648" y="89716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/>
          <p:cNvSpPr/>
          <p:nvPr/>
        </p:nvSpPr>
        <p:spPr>
          <a:xfrm>
            <a:off x="1201445" y="9906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9" name="Group 13"/>
          <p:cNvGrpSpPr/>
          <p:nvPr/>
        </p:nvGrpSpPr>
        <p:grpSpPr>
          <a:xfrm>
            <a:off x="3370155" y="1849129"/>
            <a:ext cx="12981981" cy="7795118"/>
            <a:chOff x="-86655" y="49692"/>
            <a:chExt cx="2549788" cy="762452"/>
          </a:xfrm>
        </p:grpSpPr>
        <p:sp>
          <p:nvSpPr>
            <p:cNvPr id="30" name="Freeform 14"/>
            <p:cNvSpPr/>
            <p:nvPr/>
          </p:nvSpPr>
          <p:spPr>
            <a:xfrm>
              <a:off x="-86655" y="49692"/>
              <a:ext cx="2549788" cy="762452"/>
            </a:xfrm>
            <a:custGeom>
              <a:avLst/>
              <a:gdLst/>
              <a:ahLst/>
              <a:cxnLst/>
              <a:rect l="l" t="t" r="r" b="b"/>
              <a:pathLst>
                <a:path w="2220135" h="650731">
                  <a:moveTo>
                    <a:pt x="60616" y="0"/>
                  </a:moveTo>
                  <a:lnTo>
                    <a:pt x="2159520" y="0"/>
                  </a:lnTo>
                  <a:cubicBezTo>
                    <a:pt x="2175596" y="0"/>
                    <a:pt x="2191014" y="6386"/>
                    <a:pt x="2202381" y="17754"/>
                  </a:cubicBezTo>
                  <a:cubicBezTo>
                    <a:pt x="2213749" y="29122"/>
                    <a:pt x="2220135" y="44540"/>
                    <a:pt x="2220135" y="60616"/>
                  </a:cubicBezTo>
                  <a:lnTo>
                    <a:pt x="2220135" y="590115"/>
                  </a:lnTo>
                  <a:cubicBezTo>
                    <a:pt x="2220135" y="623592"/>
                    <a:pt x="2192997" y="650731"/>
                    <a:pt x="2159520" y="650731"/>
                  </a:cubicBezTo>
                  <a:lnTo>
                    <a:pt x="60616" y="650731"/>
                  </a:lnTo>
                  <a:cubicBezTo>
                    <a:pt x="27139" y="650731"/>
                    <a:pt x="0" y="623592"/>
                    <a:pt x="0" y="590115"/>
                  </a:cubicBezTo>
                  <a:lnTo>
                    <a:pt x="0" y="60616"/>
                  </a:lnTo>
                  <a:cubicBezTo>
                    <a:pt x="0" y="27139"/>
                    <a:pt x="27139" y="0"/>
                    <a:pt x="60616" y="0"/>
                  </a:cubicBezTo>
                  <a:close/>
                </a:path>
              </a:pathLst>
            </a:custGeom>
            <a:solidFill>
              <a:srgbClr val="B9E1E4">
                <a:alpha val="44706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15"/>
            <p:cNvSpPr txBox="1"/>
            <p:nvPr/>
          </p:nvSpPr>
          <p:spPr>
            <a:xfrm>
              <a:off x="-13172" y="111056"/>
              <a:ext cx="2451555" cy="638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7200" indent="-4572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altLang="en-US" sz="2800" b="1" dirty="0">
                <a:solidFill>
                  <a:schemeClr val="bg1"/>
                </a:solidFill>
                <a:latin typeface="Calibri (Body)"/>
              </a:endParaRPr>
            </a:p>
            <a:p>
              <a:pPr marL="457200" indent="-4572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Users: L</a:t>
              </a:r>
              <a:r>
                <a:rPr lang="" altLang="en-US" sz="2800" b="1" dirty="0">
                  <a:solidFill>
                    <a:schemeClr val="bg1"/>
                  </a:solidFill>
                  <a:latin typeface="Calibri (Body)"/>
                </a:rPr>
                <a:t>ư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u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trữ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dữ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liệu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các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phân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quyền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Người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dùng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(ID,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tên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đăng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nhập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mật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khẩu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,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trạng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thái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kích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hoạt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{enabled}, email,...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).</a:t>
              </a:r>
            </a:p>
            <a:p>
              <a:pPr marL="457200" indent="-4572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vi-VN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Authorities</a:t>
              </a:r>
              <a:r>
                <a:rPr lang="vi-VN" sz="2800" b="1" dirty="0">
                  <a:solidFill>
                    <a:schemeClr val="bg1"/>
                  </a:solidFill>
                  <a:effectLst/>
                  <a:latin typeface="Calibri (Body)"/>
                </a:rPr>
                <a:t>: Lưu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trữ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dữ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liệu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các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vi-VN" sz="2800" b="1" dirty="0">
                  <a:solidFill>
                    <a:schemeClr val="bg1"/>
                  </a:solidFill>
                  <a:effectLst/>
                  <a:latin typeface="Calibri (Body)"/>
                </a:rPr>
                <a:t>phân </a:t>
              </a:r>
              <a:r>
                <a:rPr lang="vi-VN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quyền</a:t>
              </a:r>
              <a:r>
                <a:rPr lang="vi-VN" sz="2800" b="1" dirty="0">
                  <a:solidFill>
                    <a:schemeClr val="bg1"/>
                  </a:solidFill>
                  <a:effectLst/>
                  <a:latin typeface="Calibri (Body)"/>
                </a:rPr>
                <a:t> (ID, tên đăng </a:t>
              </a:r>
              <a:r>
                <a:rPr lang="vi-VN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nhập</a:t>
              </a:r>
              <a:r>
                <a:rPr lang="vi-VN" sz="2800" b="1" dirty="0">
                  <a:solidFill>
                    <a:schemeClr val="bg1"/>
                  </a:solidFill>
                  <a:effectLst/>
                  <a:latin typeface="Calibri (Body)"/>
                </a:rPr>
                <a:t>, vai </a:t>
              </a:r>
              <a:r>
                <a:rPr lang="vi-VN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trò</a:t>
              </a:r>
              <a:r>
                <a:rPr lang="vi-VN" sz="2800" b="1" dirty="0">
                  <a:solidFill>
                    <a:schemeClr val="bg1"/>
                  </a:solidFill>
                  <a:effectLst/>
                  <a:latin typeface="Calibri (Body)"/>
                </a:rPr>
                <a:t>,...).</a:t>
              </a:r>
              <a:endParaRPr lang="en-US" altLang="en-US" sz="2800" b="1" dirty="0">
                <a:solidFill>
                  <a:schemeClr val="bg1"/>
                </a:solidFill>
                <a:latin typeface="Calibri (Body)"/>
              </a:endParaRPr>
            </a:p>
            <a:p>
              <a:pPr marL="457200" indent="-4572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vi-VN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Customer</a:t>
              </a:r>
              <a:r>
                <a:rPr lang="vi-VN" sz="2800" b="1" dirty="0">
                  <a:solidFill>
                    <a:schemeClr val="bg1"/>
                  </a:solidFill>
                  <a:effectLst/>
                  <a:latin typeface="Calibri (Body)"/>
                </a:rPr>
                <a:t>: Lưu thông tin </a:t>
              </a:r>
              <a:r>
                <a:rPr lang="vi-VN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khách</a:t>
              </a:r>
              <a:r>
                <a:rPr lang="vi-VN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vi-VN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hàng</a:t>
              </a:r>
              <a:r>
                <a:rPr lang="vi-VN" sz="2800" b="1" dirty="0">
                  <a:solidFill>
                    <a:schemeClr val="bg1"/>
                  </a:solidFill>
                  <a:effectLst/>
                  <a:latin typeface="Calibri (Body)"/>
                </a:rPr>
                <a:t> (ID, ID </a:t>
              </a:r>
              <a:r>
                <a:rPr lang="vi-VN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người</a:t>
              </a:r>
              <a:r>
                <a:rPr lang="vi-VN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vi-VN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dùng</a:t>
              </a:r>
              <a:r>
                <a:rPr lang="vi-VN" sz="2800" b="1" dirty="0">
                  <a:solidFill>
                    <a:schemeClr val="bg1"/>
                  </a:solidFill>
                  <a:effectLst/>
                  <a:latin typeface="Calibri (Body)"/>
                </a:rPr>
                <a:t>, tên, </a:t>
              </a:r>
              <a:r>
                <a:rPr lang="vi-VN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họ</a:t>
              </a:r>
              <a:r>
                <a:rPr lang="vi-VN" sz="2800" b="1" dirty="0">
                  <a:solidFill>
                    <a:schemeClr val="bg1"/>
                  </a:solidFill>
                  <a:effectLst/>
                  <a:latin typeface="Calibri (Body)"/>
                </a:rPr>
                <a:t>,...)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.</a:t>
              </a:r>
            </a:p>
            <a:p>
              <a:pPr marL="457200" indent="-4572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Product: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Chứa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thông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tin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sản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phẩm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(ID,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tên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,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mô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tả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,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giá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,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nội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 dung chi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 (Body)"/>
                </a:rPr>
                <a:t>tiết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 (Body)"/>
                </a:rPr>
                <a:t>,...).</a:t>
              </a:r>
            </a:p>
            <a:p>
              <a:pPr marL="457200" indent="-4572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Orders: L</a:t>
              </a:r>
              <a:r>
                <a:rPr lang="" altLang="en-US" sz="2800" b="1" dirty="0">
                  <a:solidFill>
                    <a:schemeClr val="bg1"/>
                  </a:solidFill>
                  <a:latin typeface="Calibri (Body)"/>
                </a:rPr>
                <a:t>ư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u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trữ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dữ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liệu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thông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tin </a:t>
              </a:r>
              <a:r>
                <a:rPr lang="" altLang="en-US" sz="2800" b="1" dirty="0">
                  <a:solidFill>
                    <a:schemeClr val="bg1"/>
                  </a:solidFill>
                  <a:latin typeface="Calibri (Body)"/>
                </a:rPr>
                <a:t>đ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ơn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hàng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(ID,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khách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hàng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tổng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tiền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trạng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thái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thời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gian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" altLang="en-US" sz="2800" b="1" dirty="0">
                  <a:solidFill>
                    <a:schemeClr val="bg1"/>
                  </a:solidFill>
                  <a:latin typeface="Calibri (Body)"/>
                </a:rPr>
                <a:t>đ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ặt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hàng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,...).</a:t>
              </a:r>
            </a:p>
            <a:p>
              <a:pPr marL="457200" indent="-4572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Cart: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Lưu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trữ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thông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tin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Giỏ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hàng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của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Customer (ID,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khách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hàng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sản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phẩm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số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l</a:t>
              </a:r>
              <a:r>
                <a:rPr lang="" altLang="en-US" sz="2800" b="1" dirty="0">
                  <a:solidFill>
                    <a:schemeClr val="bg1"/>
                  </a:solidFill>
                  <a:latin typeface="Calibri (Body)"/>
                </a:rPr>
                <a:t>ư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ợng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tổng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tiền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,...).</a:t>
              </a:r>
            </a:p>
            <a:p>
              <a:pPr marL="457200" indent="-4572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Locations: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nhằm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lưu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trữ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các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thông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tin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hỗ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trợ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quản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lý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địa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điểm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giao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hang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và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cung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cấp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thông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tin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kết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nối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với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khách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hàng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khi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cần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thiết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(ID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địa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điểm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Tên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,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địa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chỉ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Mô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tả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ngắn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Ảnh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cung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cấp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Giờ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Đóng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/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Mở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cửa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,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Số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điện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thoại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liên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hệ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của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địa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</a:t>
              </a:r>
              <a:r>
                <a:rPr lang="en-US" altLang="en-US" sz="2800" b="1" dirty="0" err="1">
                  <a:solidFill>
                    <a:schemeClr val="bg1"/>
                  </a:solidFill>
                  <a:latin typeface="Calibri (Body)"/>
                </a:rPr>
                <a:t>điểm</a:t>
              </a:r>
              <a:r>
                <a:rPr lang="en-US" altLang="en-US" sz="2800" b="1" dirty="0">
                  <a:solidFill>
                    <a:schemeClr val="bg1"/>
                  </a:solidFill>
                  <a:latin typeface="Calibri (Body)"/>
                </a:rPr>
                <a:t> )</a:t>
              </a:r>
            </a:p>
            <a:p>
              <a:pPr marL="457200" indent="-4572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altLang="en-US" sz="2800" b="1" dirty="0">
                <a:solidFill>
                  <a:schemeClr val="bg1"/>
                </a:solidFill>
                <a:latin typeface="Calibri (Body)"/>
              </a:endParaRPr>
            </a:p>
          </p:txBody>
        </p:sp>
      </p:grpSp>
      <p:sp>
        <p:nvSpPr>
          <p:cNvPr id="33" name="TextBox 12"/>
          <p:cNvSpPr txBox="1"/>
          <p:nvPr/>
        </p:nvSpPr>
        <p:spPr>
          <a:xfrm>
            <a:off x="5886000" y="190500"/>
            <a:ext cx="10497000" cy="175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90"/>
              </a:lnSpc>
            </a:pP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Cấu trúc bảng chính:</a:t>
            </a:r>
          </a:p>
        </p:txBody>
      </p:sp>
    </p:spTree>
    <p:extLst>
      <p:ext uri="{BB962C8B-B14F-4D97-AF65-F5344CB8AC3E}">
        <p14:creationId xmlns:p14="http://schemas.microsoft.com/office/powerpoint/2010/main" val="360010775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9302" y="-38100"/>
            <a:ext cx="18337302" cy="10427201"/>
          </a:xfrm>
          <a:prstGeom prst="rect">
            <a:avLst/>
          </a:prstGeom>
          <a:solidFill>
            <a:srgbClr val="19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425218" y="102101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50601" y="845681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</p:sp>
      <p:sp>
        <p:nvSpPr>
          <p:cNvPr id="4" name="Freeform 4"/>
          <p:cNvSpPr/>
          <p:nvPr/>
        </p:nvSpPr>
        <p:spPr>
          <a:xfrm rot="19150169">
            <a:off x="12657876" y="6328382"/>
            <a:ext cx="9975266" cy="7173554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7"/>
                </a:lnTo>
                <a:lnTo>
                  <a:pt x="0" y="7389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606344">
            <a:off x="-5265204" y="-2704956"/>
            <a:ext cx="10212044" cy="7940993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254799">
            <a:off x="436686" y="8629381"/>
            <a:ext cx="1392979" cy="13929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26FA">
                    <a:alpha val="100000"/>
                  </a:srgbClr>
                </a:gs>
                <a:gs pos="100000">
                  <a:srgbClr val="22BFE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4504324">
            <a:off x="16507926" y="229725"/>
            <a:ext cx="1392979" cy="13929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4" name="Group 18"/>
          <p:cNvGrpSpPr/>
          <p:nvPr/>
        </p:nvGrpSpPr>
        <p:grpSpPr>
          <a:xfrm>
            <a:off x="17057248" y="9329553"/>
            <a:ext cx="925952" cy="919347"/>
            <a:chOff x="0" y="0"/>
            <a:chExt cx="289003" cy="286941"/>
          </a:xfrm>
        </p:grpSpPr>
        <p:sp>
          <p:nvSpPr>
            <p:cNvPr id="25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7" name="Freeform 21"/>
          <p:cNvSpPr/>
          <p:nvPr/>
        </p:nvSpPr>
        <p:spPr>
          <a:xfrm rot="-5400000">
            <a:off x="17374302" y="9576287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/>
          <p:cNvSpPr/>
          <p:nvPr/>
        </p:nvSpPr>
        <p:spPr>
          <a:xfrm>
            <a:off x="319343" y="549696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3" name="TextBox 12"/>
          <p:cNvSpPr txBox="1"/>
          <p:nvPr/>
        </p:nvSpPr>
        <p:spPr>
          <a:xfrm>
            <a:off x="5791200" y="-38100"/>
            <a:ext cx="10512500" cy="1492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90"/>
              </a:lnSpc>
            </a:pP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Cấu trúc bảng chính: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04B27-FF76-43CD-814E-AF5349DE4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214" y="1562100"/>
            <a:ext cx="7383971" cy="38203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91F600-19BE-4895-93F4-C79BF9D4AC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1054" y="1635912"/>
            <a:ext cx="7837746" cy="379230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BC5DC6B-2001-4382-8F9B-32BD1E4EC5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0982" y="5780133"/>
            <a:ext cx="7416089" cy="36716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8242A2-1ECB-49B5-A911-2C959E19F0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8829" y="5755120"/>
            <a:ext cx="7925856" cy="37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8090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8297608" cy="10287000"/>
          </a:xfrm>
          <a:prstGeom prst="rect">
            <a:avLst/>
          </a:prstGeom>
          <a:solidFill>
            <a:srgbClr val="19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12169" y="-35393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</p:sp>
      <p:sp>
        <p:nvSpPr>
          <p:cNvPr id="4" name="Freeform 4"/>
          <p:cNvSpPr/>
          <p:nvPr/>
        </p:nvSpPr>
        <p:spPr>
          <a:xfrm rot="19150169">
            <a:off x="12091818" y="5440220"/>
            <a:ext cx="9975266" cy="7173554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7"/>
                </a:lnTo>
                <a:lnTo>
                  <a:pt x="0" y="7389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606344">
            <a:off x="-2383121" y="-2247657"/>
            <a:ext cx="10212044" cy="7940993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254799">
            <a:off x="485988" y="8527280"/>
            <a:ext cx="1392979" cy="13929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26FA">
                    <a:alpha val="100000"/>
                  </a:srgbClr>
                </a:gs>
                <a:gs pos="100000">
                  <a:srgbClr val="22BFE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4504324">
            <a:off x="16557228" y="127624"/>
            <a:ext cx="1392979" cy="13929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4" name="Group 18"/>
          <p:cNvGrpSpPr/>
          <p:nvPr/>
        </p:nvGrpSpPr>
        <p:grpSpPr>
          <a:xfrm>
            <a:off x="16984594" y="8724900"/>
            <a:ext cx="925952" cy="919347"/>
            <a:chOff x="0" y="0"/>
            <a:chExt cx="289003" cy="286941"/>
          </a:xfrm>
        </p:grpSpPr>
        <p:sp>
          <p:nvSpPr>
            <p:cNvPr id="25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7" name="Freeform 21"/>
          <p:cNvSpPr/>
          <p:nvPr/>
        </p:nvSpPr>
        <p:spPr>
          <a:xfrm rot="-5400000">
            <a:off x="17301648" y="89716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"/>
          <p:cNvSpPr/>
          <p:nvPr/>
        </p:nvSpPr>
        <p:spPr>
          <a:xfrm>
            <a:off x="1150313" y="9906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3" name="TextBox 12"/>
          <p:cNvSpPr txBox="1"/>
          <p:nvPr/>
        </p:nvSpPr>
        <p:spPr>
          <a:xfrm>
            <a:off x="5340142" y="-148186"/>
            <a:ext cx="9842084" cy="1492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90"/>
              </a:lnSpc>
            </a:pP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Cấu trúc bảng chính: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3406A-A328-41A9-9625-A7C95E2B3B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822"/>
          <a:stretch/>
        </p:blipFill>
        <p:spPr>
          <a:xfrm>
            <a:off x="1786096" y="1628304"/>
            <a:ext cx="6876288" cy="3703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7FECA7-2019-4E0E-9982-0CEA2E8425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9916" y="5668341"/>
            <a:ext cx="6876288" cy="3673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D50982-A816-4B83-A083-22C093A23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6096" y="5668341"/>
            <a:ext cx="6876288" cy="3705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6B4572-16BE-43C9-85B1-402A6113A6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2441" y="1632304"/>
            <a:ext cx="6996759" cy="36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453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1947991" y="3729652"/>
            <a:ext cx="2088852" cy="208885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26FA">
                    <a:alpha val="100000"/>
                  </a:srgbClr>
                </a:gs>
                <a:gs pos="100000">
                  <a:srgbClr val="22BFE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758981" y="2685723"/>
            <a:ext cx="2755885" cy="275588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87806" y="747236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</p:sp>
      <p:sp>
        <p:nvSpPr>
          <p:cNvPr id="6" name="Freeform 6"/>
          <p:cNvSpPr/>
          <p:nvPr/>
        </p:nvSpPr>
        <p:spPr>
          <a:xfrm rot="-7076780">
            <a:off x="12170342" y="-962662"/>
            <a:ext cx="10739973" cy="7771835"/>
          </a:xfrm>
          <a:custGeom>
            <a:avLst/>
            <a:gdLst/>
            <a:ahLst/>
            <a:cxnLst/>
            <a:rect l="l" t="t" r="r" b="b"/>
            <a:pathLst>
              <a:path w="10739973" h="7771835">
                <a:moveTo>
                  <a:pt x="0" y="0"/>
                </a:moveTo>
                <a:lnTo>
                  <a:pt x="10739974" y="0"/>
                </a:lnTo>
                <a:lnTo>
                  <a:pt x="10739974" y="7771835"/>
                </a:lnTo>
                <a:lnTo>
                  <a:pt x="0" y="777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1742" y="4076700"/>
            <a:ext cx="12552140" cy="1494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Cảm</a:t>
            </a:r>
            <a:r>
              <a:rPr lang="en-US" sz="10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0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ơn</a:t>
            </a:r>
            <a:r>
              <a:rPr lang="en-US" sz="10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0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các</a:t>
            </a:r>
            <a:r>
              <a:rPr lang="en-US" sz="10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0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bạn</a:t>
            </a:r>
            <a:r>
              <a:rPr lang="en-US" sz="10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0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đã</a:t>
            </a:r>
            <a:r>
              <a:rPr lang="en-US" sz="10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7942" y="5606893"/>
            <a:ext cx="17957258" cy="150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Theo </a:t>
            </a:r>
            <a:r>
              <a:rPr lang="en-US" sz="104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dõi</a:t>
            </a:r>
            <a:r>
              <a:rPr lang="en-US" sz="104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04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phần</a:t>
            </a:r>
            <a:r>
              <a:rPr lang="en-US" sz="104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04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thuyết</a:t>
            </a:r>
            <a:r>
              <a:rPr lang="en-US" sz="104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04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trình</a:t>
            </a:r>
            <a:endParaRPr lang="en-US" sz="104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13" name="Freeform 13"/>
          <p:cNvSpPr/>
          <p:nvPr/>
        </p:nvSpPr>
        <p:spPr>
          <a:xfrm rot="960284" flipH="1">
            <a:off x="-5526145" y="4302944"/>
            <a:ext cx="15979830" cy="11563586"/>
          </a:xfrm>
          <a:custGeom>
            <a:avLst/>
            <a:gdLst/>
            <a:ahLst/>
            <a:cxnLst/>
            <a:rect l="l" t="t" r="r" b="b"/>
            <a:pathLst>
              <a:path w="15979830" h="11563586">
                <a:moveTo>
                  <a:pt x="15979830" y="0"/>
                </a:moveTo>
                <a:lnTo>
                  <a:pt x="0" y="0"/>
                </a:lnTo>
                <a:lnTo>
                  <a:pt x="0" y="11563586"/>
                </a:lnTo>
                <a:lnTo>
                  <a:pt x="15979830" y="11563586"/>
                </a:lnTo>
                <a:lnTo>
                  <a:pt x="159798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0" name="Freeform 21"/>
          <p:cNvSpPr/>
          <p:nvPr/>
        </p:nvSpPr>
        <p:spPr>
          <a:xfrm rot="-5400000">
            <a:off x="17221902" y="92764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08701" y="7482511"/>
            <a:ext cx="16206335" cy="1102874"/>
            <a:chOff x="0" y="0"/>
            <a:chExt cx="4268335" cy="2623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68335" cy="262300"/>
            </a:xfrm>
            <a:custGeom>
              <a:avLst/>
              <a:gdLst/>
              <a:ahLst/>
              <a:cxnLst/>
              <a:rect l="l" t="t" r="r" b="b"/>
              <a:pathLst>
                <a:path w="4268335" h="262300">
                  <a:moveTo>
                    <a:pt x="22930" y="0"/>
                  </a:moveTo>
                  <a:lnTo>
                    <a:pt x="4245405" y="0"/>
                  </a:lnTo>
                  <a:cubicBezTo>
                    <a:pt x="4251487" y="0"/>
                    <a:pt x="4257319" y="2416"/>
                    <a:pt x="4261619" y="6716"/>
                  </a:cubicBezTo>
                  <a:cubicBezTo>
                    <a:pt x="4265919" y="11016"/>
                    <a:pt x="4268335" y="16849"/>
                    <a:pt x="4268335" y="22930"/>
                  </a:cubicBezTo>
                  <a:lnTo>
                    <a:pt x="4268335" y="239370"/>
                  </a:lnTo>
                  <a:cubicBezTo>
                    <a:pt x="4268335" y="245451"/>
                    <a:pt x="4265919" y="251284"/>
                    <a:pt x="4261619" y="255584"/>
                  </a:cubicBezTo>
                  <a:cubicBezTo>
                    <a:pt x="4257319" y="259884"/>
                    <a:pt x="4251487" y="262300"/>
                    <a:pt x="4245405" y="262300"/>
                  </a:cubicBezTo>
                  <a:lnTo>
                    <a:pt x="22930" y="262300"/>
                  </a:lnTo>
                  <a:cubicBezTo>
                    <a:pt x="16849" y="262300"/>
                    <a:pt x="11016" y="259884"/>
                    <a:pt x="6716" y="255584"/>
                  </a:cubicBezTo>
                  <a:cubicBezTo>
                    <a:pt x="2416" y="251284"/>
                    <a:pt x="0" y="245451"/>
                    <a:pt x="0" y="239370"/>
                  </a:cubicBezTo>
                  <a:lnTo>
                    <a:pt x="0" y="22930"/>
                  </a:lnTo>
                  <a:cubicBezTo>
                    <a:pt x="0" y="16849"/>
                    <a:pt x="2416" y="11016"/>
                    <a:pt x="6716" y="6716"/>
                  </a:cubicBezTo>
                  <a:cubicBezTo>
                    <a:pt x="11016" y="2416"/>
                    <a:pt x="16849" y="0"/>
                    <a:pt x="22930" y="0"/>
                  </a:cubicBezTo>
                  <a:close/>
                </a:path>
              </a:pathLst>
            </a:custGeom>
            <a:solidFill>
              <a:srgbClr val="B9E1E4">
                <a:alpha val="4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4268335" cy="32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32" name="Picture 31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A79F9871-D005-4500-B5B9-402B7EED97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38" y="7500238"/>
            <a:ext cx="2690239" cy="103461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8311125">
            <a:off x="8005852" y="-3015735"/>
            <a:ext cx="13447968" cy="9731439"/>
          </a:xfrm>
          <a:custGeom>
            <a:avLst/>
            <a:gdLst/>
            <a:ahLst/>
            <a:cxnLst/>
            <a:rect l="l" t="t" r="r" b="b"/>
            <a:pathLst>
              <a:path w="13447968" h="9731439">
                <a:moveTo>
                  <a:pt x="0" y="0"/>
                </a:moveTo>
                <a:lnTo>
                  <a:pt x="13447969" y="0"/>
                </a:lnTo>
                <a:lnTo>
                  <a:pt x="13447969" y="9731438"/>
                </a:lnTo>
                <a:lnTo>
                  <a:pt x="0" y="9731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1" name="Group 13">
            <a:extLst>
              <a:ext uri="{FF2B5EF4-FFF2-40B4-BE49-F238E27FC236}">
                <a16:creationId xmlns:a16="http://schemas.microsoft.com/office/drawing/2014/main" id="{30892448-A664-41EF-999E-CDEA44989F36}"/>
              </a:ext>
            </a:extLst>
          </p:cNvPr>
          <p:cNvGrpSpPr/>
          <p:nvPr/>
        </p:nvGrpSpPr>
        <p:grpSpPr>
          <a:xfrm>
            <a:off x="8172791" y="6743700"/>
            <a:ext cx="8667409" cy="3048000"/>
            <a:chOff x="0" y="0"/>
            <a:chExt cx="2387387" cy="751211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78CDC5B3-8E2E-41CC-BD6A-CA83997133C5}"/>
                </a:ext>
              </a:extLst>
            </p:cNvPr>
            <p:cNvSpPr/>
            <p:nvPr/>
          </p:nvSpPr>
          <p:spPr>
            <a:xfrm>
              <a:off x="0" y="0"/>
              <a:ext cx="2387387" cy="751211"/>
            </a:xfrm>
            <a:custGeom>
              <a:avLst/>
              <a:gdLst/>
              <a:ahLst/>
              <a:cxnLst/>
              <a:rect l="l" t="t" r="r" b="b"/>
              <a:pathLst>
                <a:path w="2387387" h="751211">
                  <a:moveTo>
                    <a:pt x="56369" y="0"/>
                  </a:moveTo>
                  <a:lnTo>
                    <a:pt x="2331017" y="0"/>
                  </a:lnTo>
                  <a:cubicBezTo>
                    <a:pt x="2362149" y="0"/>
                    <a:pt x="2387387" y="25237"/>
                    <a:pt x="2387387" y="56369"/>
                  </a:cubicBezTo>
                  <a:lnTo>
                    <a:pt x="2387387" y="694841"/>
                  </a:lnTo>
                  <a:cubicBezTo>
                    <a:pt x="2387387" y="725973"/>
                    <a:pt x="2362149" y="751211"/>
                    <a:pt x="2331017" y="751211"/>
                  </a:cubicBezTo>
                  <a:lnTo>
                    <a:pt x="56369" y="751211"/>
                  </a:lnTo>
                  <a:cubicBezTo>
                    <a:pt x="41419" y="751211"/>
                    <a:pt x="27082" y="745272"/>
                    <a:pt x="16510" y="734701"/>
                  </a:cubicBezTo>
                  <a:cubicBezTo>
                    <a:pt x="5939" y="724129"/>
                    <a:pt x="0" y="709791"/>
                    <a:pt x="0" y="694841"/>
                  </a:cubicBezTo>
                  <a:lnTo>
                    <a:pt x="0" y="56369"/>
                  </a:lnTo>
                  <a:cubicBezTo>
                    <a:pt x="0" y="41419"/>
                    <a:pt x="5939" y="27082"/>
                    <a:pt x="16510" y="16510"/>
                  </a:cubicBezTo>
                  <a:cubicBezTo>
                    <a:pt x="27082" y="5939"/>
                    <a:pt x="41419" y="0"/>
                    <a:pt x="56369" y="0"/>
                  </a:cubicBezTo>
                  <a:close/>
                </a:path>
              </a:pathLst>
            </a:custGeom>
            <a:solidFill>
              <a:srgbClr val="B9E1E4">
                <a:alpha val="44706"/>
              </a:srgbClr>
            </a:solidFill>
          </p:spPr>
        </p: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E5874615-10FD-496A-B0B2-17AACFF76B0C}"/>
                </a:ext>
              </a:extLst>
            </p:cNvPr>
            <p:cNvSpPr txBox="1"/>
            <p:nvPr/>
          </p:nvSpPr>
          <p:spPr>
            <a:xfrm>
              <a:off x="0" y="-66675"/>
              <a:ext cx="2387387" cy="817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81000" y="985549"/>
            <a:ext cx="15806929" cy="1437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60"/>
              </a:lnSpc>
            </a:pPr>
            <a:r>
              <a:rPr lang="en-US" sz="12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Tổng</a:t>
            </a:r>
            <a:r>
              <a:rPr lang="en-US" sz="12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2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quan</a:t>
            </a:r>
            <a:r>
              <a:rPr lang="en-US" sz="12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2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về</a:t>
            </a:r>
            <a:r>
              <a:rPr lang="en-US" sz="12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2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Đề</a:t>
            </a:r>
            <a:r>
              <a:rPr lang="en-US" sz="12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12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Tài</a:t>
            </a:r>
            <a:endParaRPr lang="en-US" sz="12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108187" y="6227977"/>
            <a:ext cx="7524056" cy="752405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57413" y="2515473"/>
            <a:ext cx="2723142" cy="27231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26FA">
                    <a:alpha val="100000"/>
                  </a:srgbClr>
                </a:gs>
                <a:gs pos="100000">
                  <a:srgbClr val="22BFE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3" name="Group 18"/>
          <p:cNvGrpSpPr/>
          <p:nvPr/>
        </p:nvGrpSpPr>
        <p:grpSpPr>
          <a:xfrm>
            <a:off x="17057248" y="9029700"/>
            <a:ext cx="925952" cy="919347"/>
            <a:chOff x="0" y="0"/>
            <a:chExt cx="289003" cy="286941"/>
          </a:xfrm>
        </p:grpSpPr>
        <p:sp>
          <p:nvSpPr>
            <p:cNvPr id="24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Freeform 21"/>
          <p:cNvSpPr/>
          <p:nvPr/>
        </p:nvSpPr>
        <p:spPr>
          <a:xfrm rot="-5400000">
            <a:off x="17374302" y="92764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6"/>
          <p:cNvSpPr txBox="1"/>
          <p:nvPr/>
        </p:nvSpPr>
        <p:spPr>
          <a:xfrm>
            <a:off x="8382000" y="7124700"/>
            <a:ext cx="82631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3000"/>
              </a:spcBef>
              <a:spcAft>
                <a:spcPts val="3000"/>
              </a:spcAft>
            </a:pPr>
            <a:r>
              <a:rPr lang="en-US" sz="3000" dirty="0" err="1">
                <a:solidFill>
                  <a:schemeClr val="bg1"/>
                </a:solidFill>
              </a:rPr>
              <a:t>Hệ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thống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cũng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sẽ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có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các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tính</a:t>
            </a:r>
            <a:r>
              <a:rPr lang="vi-VN" sz="3000" dirty="0">
                <a:solidFill>
                  <a:schemeClr val="bg1"/>
                </a:solidFill>
              </a:rPr>
              <a:t> năng </a:t>
            </a:r>
            <a:r>
              <a:rPr lang="vi-VN" sz="3000" dirty="0" err="1">
                <a:solidFill>
                  <a:schemeClr val="bg1"/>
                </a:solidFill>
              </a:rPr>
              <a:t>bảo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mật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và</a:t>
            </a:r>
            <a:r>
              <a:rPr lang="vi-VN" sz="3000" dirty="0">
                <a:solidFill>
                  <a:schemeClr val="bg1"/>
                </a:solidFill>
              </a:rPr>
              <a:t> phân </a:t>
            </a:r>
            <a:r>
              <a:rPr lang="vi-VN" sz="3000" dirty="0" err="1">
                <a:solidFill>
                  <a:schemeClr val="bg1"/>
                </a:solidFill>
              </a:rPr>
              <a:t>quyền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riêng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dành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cho</a:t>
            </a:r>
            <a:r>
              <a:rPr lang="en-US" sz="3000" dirty="0">
                <a:solidFill>
                  <a:schemeClr val="bg1"/>
                </a:solidFill>
              </a:rPr>
              <a:t> users </a:t>
            </a:r>
            <a:r>
              <a:rPr lang="en-US" sz="3000" dirty="0" err="1">
                <a:solidFill>
                  <a:schemeClr val="bg1"/>
                </a:solidFill>
              </a:rPr>
              <a:t>và</a:t>
            </a:r>
            <a:r>
              <a:rPr lang="en-US" sz="3000" dirty="0">
                <a:solidFill>
                  <a:schemeClr val="bg1"/>
                </a:solidFill>
              </a:rPr>
              <a:t> admin </a:t>
            </a:r>
            <a:r>
              <a:rPr lang="vi-VN" sz="3000" dirty="0" err="1">
                <a:solidFill>
                  <a:schemeClr val="bg1"/>
                </a:solidFill>
              </a:rPr>
              <a:t>để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đảm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bảo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rằng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các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dữ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liệu</a:t>
            </a:r>
            <a:r>
              <a:rPr lang="vi-VN" sz="3000" dirty="0">
                <a:solidFill>
                  <a:schemeClr val="bg1"/>
                </a:solidFill>
              </a:rPr>
              <a:t> quan </a:t>
            </a:r>
            <a:r>
              <a:rPr lang="vi-VN" sz="3000" dirty="0" err="1">
                <a:solidFill>
                  <a:schemeClr val="bg1"/>
                </a:solidFill>
              </a:rPr>
              <a:t>trọng</a:t>
            </a:r>
            <a:r>
              <a:rPr lang="vi-VN" sz="3000" dirty="0">
                <a:solidFill>
                  <a:schemeClr val="bg1"/>
                </a:solidFill>
              </a:rPr>
              <a:t> luôn </a:t>
            </a:r>
            <a:r>
              <a:rPr lang="vi-VN" sz="3000" dirty="0" err="1">
                <a:solidFill>
                  <a:schemeClr val="bg1"/>
                </a:solidFill>
              </a:rPr>
              <a:t>được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bảo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vệ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. Đây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là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 cơ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hội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áp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dụng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 công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nghệ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hiện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đại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và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 nâng cao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kỹ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 năng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lập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trình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 </a:t>
            </a:r>
            <a:r>
              <a:rPr lang="vi-VN" sz="3000" dirty="0" err="1">
                <a:solidFill>
                  <a:schemeClr val="bg1"/>
                </a:solidFill>
                <a:cs typeface="Poppins Bold" panose="00000800000000000000" charset="0"/>
              </a:rPr>
              <a:t>web</a:t>
            </a:r>
            <a:r>
              <a:rPr lang="vi-VN" sz="3000" dirty="0">
                <a:solidFill>
                  <a:schemeClr val="bg1"/>
                </a:solidFill>
                <a:cs typeface="Poppins Bold" panose="00000800000000000000" charset="0"/>
              </a:rPr>
              <a:t>.</a:t>
            </a:r>
            <a:endParaRPr lang="en-US" sz="3000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grpSp>
        <p:nvGrpSpPr>
          <p:cNvPr id="28" name="Group 13"/>
          <p:cNvGrpSpPr/>
          <p:nvPr/>
        </p:nvGrpSpPr>
        <p:grpSpPr>
          <a:xfrm>
            <a:off x="1495188" y="2455844"/>
            <a:ext cx="9401412" cy="3637836"/>
            <a:chOff x="0" y="0"/>
            <a:chExt cx="2387387" cy="751211"/>
          </a:xfrm>
        </p:grpSpPr>
        <p:sp>
          <p:nvSpPr>
            <p:cNvPr id="29" name="Freeform 14"/>
            <p:cNvSpPr/>
            <p:nvPr/>
          </p:nvSpPr>
          <p:spPr>
            <a:xfrm>
              <a:off x="0" y="0"/>
              <a:ext cx="2387387" cy="751211"/>
            </a:xfrm>
            <a:custGeom>
              <a:avLst/>
              <a:gdLst/>
              <a:ahLst/>
              <a:cxnLst/>
              <a:rect l="l" t="t" r="r" b="b"/>
              <a:pathLst>
                <a:path w="2387387" h="751211">
                  <a:moveTo>
                    <a:pt x="56369" y="0"/>
                  </a:moveTo>
                  <a:lnTo>
                    <a:pt x="2331017" y="0"/>
                  </a:lnTo>
                  <a:cubicBezTo>
                    <a:pt x="2362149" y="0"/>
                    <a:pt x="2387387" y="25237"/>
                    <a:pt x="2387387" y="56369"/>
                  </a:cubicBezTo>
                  <a:lnTo>
                    <a:pt x="2387387" y="694841"/>
                  </a:lnTo>
                  <a:cubicBezTo>
                    <a:pt x="2387387" y="725973"/>
                    <a:pt x="2362149" y="751211"/>
                    <a:pt x="2331017" y="751211"/>
                  </a:cubicBezTo>
                  <a:lnTo>
                    <a:pt x="56369" y="751211"/>
                  </a:lnTo>
                  <a:cubicBezTo>
                    <a:pt x="41419" y="751211"/>
                    <a:pt x="27082" y="745272"/>
                    <a:pt x="16510" y="734701"/>
                  </a:cubicBezTo>
                  <a:cubicBezTo>
                    <a:pt x="5939" y="724129"/>
                    <a:pt x="0" y="709791"/>
                    <a:pt x="0" y="694841"/>
                  </a:cubicBezTo>
                  <a:lnTo>
                    <a:pt x="0" y="56369"/>
                  </a:lnTo>
                  <a:cubicBezTo>
                    <a:pt x="0" y="41419"/>
                    <a:pt x="5939" y="27082"/>
                    <a:pt x="16510" y="16510"/>
                  </a:cubicBezTo>
                  <a:cubicBezTo>
                    <a:pt x="27082" y="5939"/>
                    <a:pt x="41419" y="0"/>
                    <a:pt x="56369" y="0"/>
                  </a:cubicBezTo>
                  <a:close/>
                </a:path>
              </a:pathLst>
            </a:custGeom>
            <a:solidFill>
              <a:srgbClr val="B9E1E4">
                <a:alpha val="44706"/>
              </a:srgbClr>
            </a:solidFill>
          </p:spPr>
        </p:sp>
        <p:sp>
          <p:nvSpPr>
            <p:cNvPr id="30" name="TextBox 15"/>
            <p:cNvSpPr txBox="1"/>
            <p:nvPr/>
          </p:nvSpPr>
          <p:spPr>
            <a:xfrm>
              <a:off x="0" y="-66675"/>
              <a:ext cx="2387387" cy="817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679591" y="2599354"/>
            <a:ext cx="906460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000" b="1" dirty="0" err="1">
                <a:solidFill>
                  <a:schemeClr val="bg1"/>
                </a:solidFill>
              </a:rPr>
              <a:t>Đề</a:t>
            </a:r>
            <a:r>
              <a:rPr lang="vi-VN" sz="3000" b="1" dirty="0">
                <a:solidFill>
                  <a:schemeClr val="bg1"/>
                </a:solidFill>
              </a:rPr>
              <a:t> </a:t>
            </a:r>
            <a:r>
              <a:rPr lang="vi-VN" sz="3000" b="1" dirty="0" err="1">
                <a:solidFill>
                  <a:schemeClr val="bg1"/>
                </a:solidFill>
              </a:rPr>
              <a:t>tài</a:t>
            </a:r>
            <a:r>
              <a:rPr lang="vi-VN" sz="3000" b="1" dirty="0">
                <a:solidFill>
                  <a:schemeClr val="bg1"/>
                </a:solidFill>
              </a:rPr>
              <a:t> “Xây </a:t>
            </a:r>
            <a:r>
              <a:rPr lang="vi-VN" sz="3000" b="1" dirty="0" err="1">
                <a:solidFill>
                  <a:schemeClr val="bg1"/>
                </a:solidFill>
              </a:rPr>
              <a:t>dựng</a:t>
            </a:r>
            <a:r>
              <a:rPr lang="vi-VN" sz="3000" b="1" dirty="0">
                <a:solidFill>
                  <a:schemeClr val="bg1"/>
                </a:solidFill>
              </a:rPr>
              <a:t> </a:t>
            </a:r>
            <a:r>
              <a:rPr lang="vi-VN" sz="3000" b="1" dirty="0" err="1">
                <a:solidFill>
                  <a:schemeClr val="bg1"/>
                </a:solidFill>
              </a:rPr>
              <a:t>hệ</a:t>
            </a:r>
            <a:r>
              <a:rPr lang="vi-VN" sz="3000" b="1" dirty="0">
                <a:solidFill>
                  <a:schemeClr val="bg1"/>
                </a:solidFill>
              </a:rPr>
              <a:t> </a:t>
            </a:r>
            <a:r>
              <a:rPr lang="vi-VN" sz="3000" b="1" dirty="0" err="1">
                <a:solidFill>
                  <a:schemeClr val="bg1"/>
                </a:solidFill>
              </a:rPr>
              <a:t>thống</a:t>
            </a:r>
            <a:r>
              <a:rPr lang="vi-VN" sz="3000" b="1" dirty="0">
                <a:solidFill>
                  <a:schemeClr val="bg1"/>
                </a:solidFill>
              </a:rPr>
              <a:t> </a:t>
            </a:r>
            <a:r>
              <a:rPr lang="vi-VN" sz="3000" b="1" dirty="0" err="1">
                <a:solidFill>
                  <a:schemeClr val="bg1"/>
                </a:solidFill>
              </a:rPr>
              <a:t>quản</a:t>
            </a:r>
            <a:r>
              <a:rPr lang="vi-VN" sz="3000" b="1" dirty="0">
                <a:solidFill>
                  <a:schemeClr val="bg1"/>
                </a:solidFill>
              </a:rPr>
              <a:t> </a:t>
            </a:r>
            <a:r>
              <a:rPr lang="vi-VN" sz="3000" b="1" dirty="0" err="1">
                <a:solidFill>
                  <a:schemeClr val="bg1"/>
                </a:solidFill>
              </a:rPr>
              <a:t>lý</a:t>
            </a:r>
            <a:r>
              <a:rPr lang="vi-VN" sz="3000" b="1" dirty="0">
                <a:solidFill>
                  <a:schemeClr val="bg1"/>
                </a:solidFill>
              </a:rPr>
              <a:t> </a:t>
            </a:r>
            <a:r>
              <a:rPr lang="vi-VN" sz="3000" b="1" dirty="0" err="1">
                <a:solidFill>
                  <a:schemeClr val="bg1"/>
                </a:solidFill>
              </a:rPr>
              <a:t>bán</a:t>
            </a:r>
            <a:r>
              <a:rPr lang="vi-VN" sz="3000" b="1" dirty="0">
                <a:solidFill>
                  <a:schemeClr val="bg1"/>
                </a:solidFill>
              </a:rPr>
              <a:t> </a:t>
            </a:r>
            <a:r>
              <a:rPr lang="vi-VN" sz="3000" b="1" dirty="0" err="1">
                <a:solidFill>
                  <a:schemeClr val="bg1"/>
                </a:solidFill>
              </a:rPr>
              <a:t>hàng</a:t>
            </a:r>
            <a:r>
              <a:rPr lang="vi-VN" sz="3000" b="1" dirty="0">
                <a:solidFill>
                  <a:schemeClr val="bg1"/>
                </a:solidFill>
              </a:rPr>
              <a:t> </a:t>
            </a:r>
            <a:r>
              <a:rPr lang="vi-VN" sz="3000" b="1" dirty="0" err="1">
                <a:solidFill>
                  <a:schemeClr val="bg1"/>
                </a:solidFill>
              </a:rPr>
              <a:t>trực</a:t>
            </a:r>
            <a:r>
              <a:rPr lang="vi-VN" sz="3000" b="1" dirty="0">
                <a:solidFill>
                  <a:schemeClr val="bg1"/>
                </a:solidFill>
              </a:rPr>
              <a:t> </a:t>
            </a:r>
            <a:r>
              <a:rPr lang="vi-VN" sz="3000" b="1" dirty="0" err="1">
                <a:solidFill>
                  <a:schemeClr val="bg1"/>
                </a:solidFill>
              </a:rPr>
              <a:t>tuyến</a:t>
            </a:r>
            <a:r>
              <a:rPr lang="vi-VN" sz="3000" b="1" dirty="0">
                <a:solidFill>
                  <a:schemeClr val="bg1"/>
                </a:solidFill>
              </a:rPr>
              <a:t>”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là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một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dự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án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ứng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dụng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hệ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thống</a:t>
            </a:r>
            <a:r>
              <a:rPr lang="en-US" sz="3000" dirty="0">
                <a:solidFill>
                  <a:schemeClr val="bg1"/>
                </a:solidFill>
              </a:rPr>
              <a:t> Website </a:t>
            </a:r>
            <a:r>
              <a:rPr lang="en-US" sz="3000" dirty="0" err="1">
                <a:solidFill>
                  <a:schemeClr val="bg1"/>
                </a:solidFill>
              </a:rPr>
              <a:t>nhằm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để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giải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quyết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các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vấn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đề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Thương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Mại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điện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tử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và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thỏa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mãn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nhu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cầu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người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dùng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về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việc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đặt</a:t>
            </a:r>
            <a:r>
              <a:rPr lang="en-US" sz="3000" dirty="0">
                <a:solidFill>
                  <a:schemeClr val="bg1"/>
                </a:solidFill>
              </a:rPr>
              <a:t> hang </a:t>
            </a:r>
            <a:r>
              <a:rPr lang="en-US" sz="3000" dirty="0" err="1">
                <a:solidFill>
                  <a:schemeClr val="bg1"/>
                </a:solidFill>
              </a:rPr>
              <a:t>trực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tuyến</a:t>
            </a:r>
            <a:r>
              <a:rPr lang="vi-VN" sz="3000" dirty="0">
                <a:solidFill>
                  <a:schemeClr val="bg1"/>
                </a:solidFill>
              </a:rPr>
              <a:t>. </a:t>
            </a:r>
            <a:r>
              <a:rPr lang="vi-VN" sz="3000" dirty="0" err="1">
                <a:solidFill>
                  <a:schemeClr val="bg1"/>
                </a:solidFill>
              </a:rPr>
              <a:t>Hệ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thống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sẽ</a:t>
            </a:r>
            <a:r>
              <a:rPr lang="vi-VN" sz="3000" dirty="0">
                <a:solidFill>
                  <a:schemeClr val="bg1"/>
                </a:solidFill>
              </a:rPr>
              <a:t> bao </a:t>
            </a:r>
            <a:r>
              <a:rPr lang="vi-VN" sz="3000" dirty="0" err="1">
                <a:solidFill>
                  <a:schemeClr val="bg1"/>
                </a:solidFill>
              </a:rPr>
              <a:t>gồm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các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chức</a:t>
            </a:r>
            <a:r>
              <a:rPr lang="vi-VN" sz="3000" dirty="0">
                <a:solidFill>
                  <a:schemeClr val="bg1"/>
                </a:solidFill>
              </a:rPr>
              <a:t> năng cơ </a:t>
            </a:r>
            <a:r>
              <a:rPr lang="vi-VN" sz="3000" dirty="0" err="1">
                <a:solidFill>
                  <a:schemeClr val="bg1"/>
                </a:solidFill>
              </a:rPr>
              <a:t>bản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của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một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cửa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hàng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trực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tuyến</a:t>
            </a:r>
            <a:r>
              <a:rPr lang="vi-VN" sz="3000" dirty="0">
                <a:solidFill>
                  <a:schemeClr val="bg1"/>
                </a:solidFill>
              </a:rPr>
              <a:t> như </a:t>
            </a:r>
            <a:r>
              <a:rPr lang="vi-VN" sz="3000" dirty="0" err="1">
                <a:solidFill>
                  <a:schemeClr val="bg1"/>
                </a:solidFill>
              </a:rPr>
              <a:t>quản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lý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sản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phẩm</a:t>
            </a:r>
            <a:r>
              <a:rPr lang="vi-VN" sz="3000" dirty="0">
                <a:solidFill>
                  <a:schemeClr val="bg1"/>
                </a:solidFill>
              </a:rPr>
              <a:t>, đơn </a:t>
            </a:r>
            <a:r>
              <a:rPr lang="vi-VN" sz="3000" dirty="0" err="1">
                <a:solidFill>
                  <a:schemeClr val="bg1"/>
                </a:solidFill>
              </a:rPr>
              <a:t>hàng</a:t>
            </a:r>
            <a:r>
              <a:rPr lang="vi-VN" sz="3000" dirty="0">
                <a:solidFill>
                  <a:schemeClr val="bg1"/>
                </a:solidFill>
              </a:rPr>
              <a:t>, </a:t>
            </a:r>
            <a:r>
              <a:rPr lang="vi-VN" sz="3000" dirty="0" err="1">
                <a:solidFill>
                  <a:schemeClr val="bg1"/>
                </a:solidFill>
              </a:rPr>
              <a:t>khách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hàng</a:t>
            </a:r>
            <a:r>
              <a:rPr lang="vi-VN" sz="3000" dirty="0">
                <a:solidFill>
                  <a:schemeClr val="bg1"/>
                </a:solidFill>
              </a:rPr>
              <a:t>, </a:t>
            </a:r>
            <a:r>
              <a:rPr lang="vi-VN" sz="3000" dirty="0" err="1">
                <a:solidFill>
                  <a:schemeClr val="bg1"/>
                </a:solidFill>
              </a:rPr>
              <a:t>và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giỏ</a:t>
            </a:r>
            <a:r>
              <a:rPr lang="vi-VN" sz="3000" dirty="0">
                <a:solidFill>
                  <a:schemeClr val="bg1"/>
                </a:solidFill>
              </a:rPr>
              <a:t> </a:t>
            </a:r>
            <a:r>
              <a:rPr lang="vi-VN" sz="3000" dirty="0" err="1">
                <a:solidFill>
                  <a:schemeClr val="bg1"/>
                </a:solidFill>
              </a:rPr>
              <a:t>hàng</a:t>
            </a:r>
            <a:r>
              <a:rPr lang="vi-VN" sz="3000" dirty="0">
                <a:solidFill>
                  <a:schemeClr val="bg1"/>
                </a:solidFill>
              </a:rPr>
              <a:t>. </a:t>
            </a:r>
            <a:endParaRPr lang="en-US" sz="3000" b="1" dirty="0">
              <a:solidFill>
                <a:schemeClr val="bg1"/>
              </a:solidFill>
              <a:latin typeface="Arial (Body)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571" y="-40519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97629">
            <a:off x="-131243" y="-305086"/>
            <a:ext cx="7205896" cy="10908404"/>
          </a:xfrm>
          <a:prstGeom prst="rect">
            <a:avLst/>
          </a:prstGeom>
          <a:solidFill>
            <a:srgbClr val="A2DAE7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79823" y="1322676"/>
            <a:ext cx="2579207" cy="813630"/>
          </a:xfrm>
          <a:custGeom>
            <a:avLst/>
            <a:gdLst/>
            <a:ahLst/>
            <a:cxnLst/>
            <a:rect l="l" t="t" r="r" b="b"/>
            <a:pathLst>
              <a:path w="2579207" h="813630">
                <a:moveTo>
                  <a:pt x="0" y="0"/>
                </a:moveTo>
                <a:lnTo>
                  <a:pt x="2579208" y="0"/>
                </a:lnTo>
                <a:lnTo>
                  <a:pt x="2579208" y="813630"/>
                </a:lnTo>
                <a:lnTo>
                  <a:pt x="0" y="813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-61453" y="3198942"/>
            <a:ext cx="7066316" cy="3439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12000" b="1" dirty="0" err="1">
                <a:solidFill>
                  <a:srgbClr val="FFFFFF"/>
                </a:solidFill>
                <a:latin typeface="Paytone One" panose="020B0604020202020204"/>
                <a:ea typeface="Paytone One" panose="020B0604020202020204"/>
                <a:cs typeface="Paytone One" panose="020B0604020202020204"/>
                <a:sym typeface="Paytone One" panose="020B0604020202020204"/>
              </a:rPr>
              <a:t>Sơ</a:t>
            </a:r>
            <a:r>
              <a:rPr lang="en-US" sz="12000" b="1" dirty="0">
                <a:solidFill>
                  <a:srgbClr val="FFFFFF"/>
                </a:solidFill>
                <a:latin typeface="Paytone One" panose="020B0604020202020204"/>
                <a:ea typeface="Paytone One" panose="020B0604020202020204"/>
                <a:cs typeface="Paytone One" panose="020B0604020202020204"/>
                <a:sym typeface="Paytone One" panose="020B0604020202020204"/>
              </a:rPr>
              <a:t> </a:t>
            </a:r>
            <a:r>
              <a:rPr lang="en-US" sz="12000" b="1" dirty="0" err="1">
                <a:solidFill>
                  <a:srgbClr val="FFFFFF"/>
                </a:solidFill>
                <a:latin typeface="Paytone One" panose="020B0604020202020204"/>
                <a:ea typeface="Paytone One" panose="020B0604020202020204"/>
                <a:cs typeface="Paytone One" panose="020B0604020202020204"/>
                <a:sym typeface="Paytone One" panose="020B0604020202020204"/>
              </a:rPr>
              <a:t>Đồ</a:t>
            </a:r>
            <a:r>
              <a:rPr lang="en-US" sz="12000" b="1" dirty="0">
                <a:solidFill>
                  <a:srgbClr val="FFFFFF"/>
                </a:solidFill>
                <a:latin typeface="Paytone One" panose="020B0604020202020204"/>
                <a:ea typeface="Paytone One" panose="020B0604020202020204"/>
                <a:cs typeface="Paytone One" panose="020B0604020202020204"/>
                <a:sym typeface="Paytone One" panose="020B0604020202020204"/>
              </a:rPr>
              <a:t> </a:t>
            </a:r>
            <a:r>
              <a:rPr lang="en-US" sz="12000" b="1" dirty="0" err="1">
                <a:solidFill>
                  <a:srgbClr val="FFFFFF"/>
                </a:solidFill>
                <a:latin typeface="Paytone One" panose="020B0604020202020204"/>
                <a:ea typeface="Paytone One" panose="020B0604020202020204"/>
                <a:cs typeface="Paytone One" panose="020B0604020202020204"/>
                <a:sym typeface="Paytone One" panose="020B0604020202020204"/>
              </a:rPr>
              <a:t>Tổng</a:t>
            </a:r>
            <a:r>
              <a:rPr lang="en-US" sz="12000" b="1" dirty="0">
                <a:solidFill>
                  <a:srgbClr val="FFFFFF"/>
                </a:solidFill>
                <a:latin typeface="Paytone One" panose="020B0604020202020204"/>
                <a:ea typeface="Paytone One" panose="020B0604020202020204"/>
                <a:cs typeface="Paytone One" panose="020B0604020202020204"/>
                <a:sym typeface="Paytone One" panose="020B0604020202020204"/>
              </a:rPr>
              <a:t> </a:t>
            </a:r>
            <a:r>
              <a:rPr lang="en-US" sz="12000" b="1" dirty="0" err="1">
                <a:solidFill>
                  <a:srgbClr val="FFFFFF"/>
                </a:solidFill>
                <a:latin typeface="Paytone One" panose="020B0604020202020204"/>
                <a:ea typeface="Paytone One" panose="020B0604020202020204"/>
                <a:cs typeface="Paytone One" panose="020B0604020202020204"/>
                <a:sym typeface="Paytone One" panose="020B0604020202020204"/>
              </a:rPr>
              <a:t>Quát</a:t>
            </a:r>
            <a:r>
              <a:rPr lang="en-US" sz="12000" b="1" dirty="0">
                <a:solidFill>
                  <a:srgbClr val="FFFFFF"/>
                </a:solidFill>
                <a:latin typeface="Paytone One" panose="020B0604020202020204"/>
                <a:ea typeface="Paytone One" panose="020B0604020202020204"/>
                <a:cs typeface="Paytone One" panose="020B0604020202020204"/>
                <a:sym typeface="Paytone One" panose="020B0604020202020204"/>
              </a:rPr>
              <a:t> </a:t>
            </a:r>
            <a:r>
              <a:rPr lang="en-US" sz="12000" b="1" dirty="0" err="1">
                <a:solidFill>
                  <a:srgbClr val="FFFFFF"/>
                </a:solidFill>
                <a:latin typeface="Cakerolli"/>
                <a:ea typeface="Paytone One" panose="020B0604020202020204"/>
                <a:cs typeface="Paytone One" panose="020B0604020202020204"/>
                <a:sym typeface="Paytone One" panose="020B0604020202020204"/>
              </a:rPr>
              <a:t>UseCase</a:t>
            </a:r>
            <a:endParaRPr lang="en-US" sz="12000" b="1" dirty="0">
              <a:solidFill>
                <a:srgbClr val="FFFFFF"/>
              </a:solidFill>
              <a:latin typeface="Cakerolli"/>
              <a:ea typeface="Paytone One" panose="020B0604020202020204"/>
              <a:cs typeface="Paytone One" panose="020B0604020202020204"/>
              <a:sym typeface="Paytone One" panose="020B0604020202020204"/>
            </a:endParaRPr>
          </a:p>
        </p:txBody>
      </p:sp>
      <p:sp>
        <p:nvSpPr>
          <p:cNvPr id="38" name="Freeform 38"/>
          <p:cNvSpPr/>
          <p:nvPr/>
        </p:nvSpPr>
        <p:spPr>
          <a:xfrm rot="536846">
            <a:off x="1125407" y="1067383"/>
            <a:ext cx="1112922" cy="1330667"/>
          </a:xfrm>
          <a:custGeom>
            <a:avLst/>
            <a:gdLst/>
            <a:ahLst/>
            <a:cxnLst/>
            <a:rect l="l" t="t" r="r" b="b"/>
            <a:pathLst>
              <a:path w="1112922" h="1330667">
                <a:moveTo>
                  <a:pt x="0" y="0"/>
                </a:moveTo>
                <a:lnTo>
                  <a:pt x="1112922" y="0"/>
                </a:lnTo>
                <a:lnTo>
                  <a:pt x="1112922" y="1330667"/>
                </a:lnTo>
                <a:lnTo>
                  <a:pt x="0" y="1330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rot="-410389">
            <a:off x="420576" y="6986643"/>
            <a:ext cx="1783304" cy="2990296"/>
          </a:xfrm>
          <a:custGeom>
            <a:avLst/>
            <a:gdLst/>
            <a:ahLst/>
            <a:cxnLst/>
            <a:rect l="l" t="t" r="r" b="b"/>
            <a:pathLst>
              <a:path w="1783304" h="2990296">
                <a:moveTo>
                  <a:pt x="0" y="0"/>
                </a:moveTo>
                <a:lnTo>
                  <a:pt x="1783304" y="0"/>
                </a:lnTo>
                <a:lnTo>
                  <a:pt x="1783304" y="2990297"/>
                </a:lnTo>
                <a:lnTo>
                  <a:pt x="0" y="2990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6863919" y="-34085"/>
            <a:ext cx="1424081" cy="1356761"/>
          </a:xfrm>
          <a:custGeom>
            <a:avLst/>
            <a:gdLst/>
            <a:ahLst/>
            <a:cxnLst/>
            <a:rect l="l" t="t" r="r" b="b"/>
            <a:pathLst>
              <a:path w="1424081" h="1356761">
                <a:moveTo>
                  <a:pt x="0" y="0"/>
                </a:moveTo>
                <a:lnTo>
                  <a:pt x="1424081" y="0"/>
                </a:lnTo>
                <a:lnTo>
                  <a:pt x="1424081" y="1356761"/>
                </a:lnTo>
                <a:lnTo>
                  <a:pt x="0" y="1356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rot="-464438">
            <a:off x="5901845" y="6763525"/>
            <a:ext cx="1544082" cy="1747418"/>
          </a:xfrm>
          <a:custGeom>
            <a:avLst/>
            <a:gdLst/>
            <a:ahLst/>
            <a:cxnLst/>
            <a:rect l="l" t="t" r="r" b="b"/>
            <a:pathLst>
              <a:path w="1544082" h="1747418">
                <a:moveTo>
                  <a:pt x="0" y="0"/>
                </a:moveTo>
                <a:lnTo>
                  <a:pt x="1544082" y="0"/>
                </a:lnTo>
                <a:lnTo>
                  <a:pt x="1544082" y="1747417"/>
                </a:lnTo>
                <a:lnTo>
                  <a:pt x="0" y="17474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66CBF-7DCF-43F6-9DC9-BC47BC90AB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6572" y="405194"/>
            <a:ext cx="10350428" cy="966729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90012" y="0"/>
            <a:ext cx="18288000" cy="10287000"/>
          </a:xfrm>
          <a:prstGeom prst="rect">
            <a:avLst/>
          </a:prstGeom>
          <a:solidFill>
            <a:srgbClr val="94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"/>
          <p:cNvSpPr/>
          <p:nvPr/>
        </p:nvSpPr>
        <p:spPr>
          <a:xfrm>
            <a:off x="-461133" y="-148590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3"/>
          <p:cNvSpPr/>
          <p:nvPr/>
        </p:nvSpPr>
        <p:spPr>
          <a:xfrm>
            <a:off x="9234013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265395A-E495-4AEE-82DA-BFEA2E205FB1}"/>
              </a:ext>
            </a:extLst>
          </p:cNvPr>
          <p:cNvSpPr/>
          <p:nvPr/>
        </p:nvSpPr>
        <p:spPr>
          <a:xfrm>
            <a:off x="424919" y="-1274064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AE1890-5FAA-4C5E-ADF5-A53F8AB96E20}"/>
              </a:ext>
            </a:extLst>
          </p:cNvPr>
          <p:cNvSpPr/>
          <p:nvPr/>
        </p:nvSpPr>
        <p:spPr>
          <a:xfrm flipH="1">
            <a:off x="10976756" y="79944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E7A26C1-A344-4E71-8F5A-04CFF9FF7988}"/>
              </a:ext>
            </a:extLst>
          </p:cNvPr>
          <p:cNvSpPr/>
          <p:nvPr/>
        </p:nvSpPr>
        <p:spPr>
          <a:xfrm>
            <a:off x="13563600" y="-2758648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BAA2EB6-932B-447A-B3A2-FF2AD5553A21}"/>
              </a:ext>
            </a:extLst>
          </p:cNvPr>
          <p:cNvSpPr/>
          <p:nvPr/>
        </p:nvSpPr>
        <p:spPr>
          <a:xfrm>
            <a:off x="5419165" y="-4069856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9FDDFF-9812-4B68-9696-C46562038F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206" y="3024255"/>
            <a:ext cx="16777993" cy="6989064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9538EB07-34DF-4A01-8C92-14AE09D5AFF5}"/>
              </a:ext>
            </a:extLst>
          </p:cNvPr>
          <p:cNvSpPr txBox="1"/>
          <p:nvPr/>
        </p:nvSpPr>
        <p:spPr>
          <a:xfrm>
            <a:off x="2438400" y="1485900"/>
            <a:ext cx="13944600" cy="1435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8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Sơ</a:t>
            </a:r>
            <a:r>
              <a:rPr lang="en-US" sz="8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đồ</a:t>
            </a:r>
            <a:r>
              <a:rPr lang="en-US" sz="8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quan</a:t>
            </a:r>
            <a:r>
              <a:rPr lang="en-US" sz="8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hệ</a:t>
            </a:r>
            <a:r>
              <a:rPr lang="en-US" sz="8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thực</a:t>
            </a:r>
            <a:r>
              <a:rPr lang="en-US" sz="8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thể</a:t>
            </a:r>
            <a:r>
              <a:rPr lang="en-US" sz="8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ERD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-54613" b="-91098"/>
            </a:stretch>
          </a:blipFill>
          <a:ln>
            <a:solidFill>
              <a:srgbClr val="173957"/>
            </a:solidFill>
          </a:ln>
        </p:spPr>
      </p:sp>
      <p:sp>
        <p:nvSpPr>
          <p:cNvPr id="3" name="Freeform 3"/>
          <p:cNvSpPr/>
          <p:nvPr/>
        </p:nvSpPr>
        <p:spPr>
          <a:xfrm>
            <a:off x="920791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52975" b="-91098"/>
            </a:stretch>
          </a:blipFill>
        </p:spPr>
      </p:sp>
      <p:sp>
        <p:nvSpPr>
          <p:cNvPr id="8" name="Freeform 8"/>
          <p:cNvSpPr/>
          <p:nvPr/>
        </p:nvSpPr>
        <p:spPr>
          <a:xfrm rot="-7187646">
            <a:off x="12050913" y="-2660948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780735" flipH="1">
            <a:off x="-5806443" y="5453151"/>
            <a:ext cx="12178944" cy="8813127"/>
          </a:xfrm>
          <a:custGeom>
            <a:avLst/>
            <a:gdLst/>
            <a:ahLst/>
            <a:cxnLst/>
            <a:rect l="l" t="t" r="r" b="b"/>
            <a:pathLst>
              <a:path w="12178944" h="8813127">
                <a:moveTo>
                  <a:pt x="12178944" y="0"/>
                </a:moveTo>
                <a:lnTo>
                  <a:pt x="0" y="0"/>
                </a:lnTo>
                <a:lnTo>
                  <a:pt x="0" y="8813126"/>
                </a:lnTo>
                <a:lnTo>
                  <a:pt x="12178944" y="8813126"/>
                </a:lnTo>
                <a:lnTo>
                  <a:pt x="121789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5255215" y="2797217"/>
            <a:ext cx="1392979" cy="13929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26FA">
                    <a:alpha val="100000"/>
                  </a:srgbClr>
                </a:gs>
                <a:gs pos="100000">
                  <a:srgbClr val="22BFE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4" name="Group 18"/>
          <p:cNvGrpSpPr/>
          <p:nvPr/>
        </p:nvGrpSpPr>
        <p:grpSpPr>
          <a:xfrm>
            <a:off x="16904848" y="9029700"/>
            <a:ext cx="925952" cy="919347"/>
            <a:chOff x="0" y="0"/>
            <a:chExt cx="289003" cy="286941"/>
          </a:xfrm>
        </p:grpSpPr>
        <p:sp>
          <p:nvSpPr>
            <p:cNvPr id="25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7" name="Freeform 21"/>
          <p:cNvSpPr/>
          <p:nvPr/>
        </p:nvSpPr>
        <p:spPr>
          <a:xfrm rot="-5400000">
            <a:off x="17221902" y="92764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45"/>
          <p:cNvGrpSpPr/>
          <p:nvPr/>
        </p:nvGrpSpPr>
        <p:grpSpPr>
          <a:xfrm>
            <a:off x="908891" y="1049703"/>
            <a:ext cx="1392979" cy="1392979"/>
            <a:chOff x="0" y="0"/>
            <a:chExt cx="812800" cy="812800"/>
          </a:xfrm>
        </p:grpSpPr>
        <p:sp>
          <p:nvSpPr>
            <p:cNvPr id="33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4" name="TextBox 4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35" name="TextBox 12"/>
          <p:cNvSpPr txBox="1"/>
          <p:nvPr/>
        </p:nvSpPr>
        <p:spPr>
          <a:xfrm>
            <a:off x="9852829" y="4124425"/>
            <a:ext cx="5615771" cy="117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10960"/>
              </a:lnSpc>
              <a:buFont typeface="Wingdings" panose="05000000000000000000" pitchFamily="2" charset="2"/>
              <a:buChar char="q"/>
            </a:pP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Quản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lý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giỏ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hàng</a:t>
            </a:r>
            <a:endParaRPr lang="en-US" sz="3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10515600" y="4762500"/>
            <a:ext cx="5615771" cy="117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10960"/>
              </a:lnSpc>
              <a:buFont typeface="Wingdings" panose="05000000000000000000" pitchFamily="2" charset="2"/>
              <a:buChar char="q"/>
            </a:pP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Thêm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xóa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sửa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đơn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hàng</a:t>
            </a:r>
            <a:endParaRPr lang="en-US" sz="3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37" name="TextBox 12"/>
          <p:cNvSpPr txBox="1"/>
          <p:nvPr/>
        </p:nvSpPr>
        <p:spPr>
          <a:xfrm>
            <a:off x="10909982" y="3540794"/>
            <a:ext cx="6463618" cy="1145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10960"/>
              </a:lnSpc>
              <a:buFont typeface="Wingdings" panose="05000000000000000000" pitchFamily="2" charset="2"/>
              <a:buChar char="q"/>
            </a:pP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Xem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danh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sách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, chi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tiết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Sản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phẩm</a:t>
            </a:r>
            <a:endParaRPr lang="en-US" sz="3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38" name="TextBox 12"/>
          <p:cNvSpPr txBox="1"/>
          <p:nvPr/>
        </p:nvSpPr>
        <p:spPr>
          <a:xfrm>
            <a:off x="9950830" y="5817047"/>
            <a:ext cx="6051170" cy="11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10960"/>
              </a:lnSpc>
              <a:buFont typeface="Wingdings" panose="05000000000000000000" pitchFamily="2" charset="2"/>
              <a:buChar char="q"/>
            </a:pP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Đăng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nhập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tài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khoản</a:t>
            </a:r>
            <a:endParaRPr lang="en-US" sz="3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41" name="TextBox 12"/>
          <p:cNvSpPr txBox="1"/>
          <p:nvPr/>
        </p:nvSpPr>
        <p:spPr>
          <a:xfrm>
            <a:off x="10668000" y="5279014"/>
            <a:ext cx="5882640" cy="1159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10960"/>
              </a:lnSpc>
              <a:buFont typeface="Wingdings" panose="05000000000000000000" pitchFamily="2" charset="2"/>
              <a:buChar char="q"/>
            </a:pP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Cập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nhật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thông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tin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tài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khoản</a:t>
            </a:r>
            <a:endParaRPr lang="en-US" sz="3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42" name="TextBox 5"/>
          <p:cNvSpPr txBox="1"/>
          <p:nvPr/>
        </p:nvSpPr>
        <p:spPr>
          <a:xfrm>
            <a:off x="10413086" y="1668587"/>
            <a:ext cx="355439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15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Chức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năng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dành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cho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Người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dùng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(users)</a:t>
            </a:r>
          </a:p>
        </p:txBody>
      </p:sp>
      <p:sp>
        <p:nvSpPr>
          <p:cNvPr id="43" name="TextBox 6"/>
          <p:cNvSpPr txBox="1"/>
          <p:nvPr/>
        </p:nvSpPr>
        <p:spPr>
          <a:xfrm>
            <a:off x="14316920" y="1614956"/>
            <a:ext cx="3513880" cy="804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Chức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năng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dành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cho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quản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trị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viên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(Admin)</a:t>
            </a:r>
          </a:p>
        </p:txBody>
      </p:sp>
      <p:sp>
        <p:nvSpPr>
          <p:cNvPr id="44" name="TextBox 10"/>
          <p:cNvSpPr txBox="1"/>
          <p:nvPr/>
        </p:nvSpPr>
        <p:spPr>
          <a:xfrm>
            <a:off x="2637917" y="2247900"/>
            <a:ext cx="10205931" cy="1098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6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Phân</a:t>
            </a:r>
            <a:r>
              <a:rPr lang="en-US" sz="6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tích</a:t>
            </a:r>
            <a:r>
              <a:rPr lang="en-US" sz="6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yêu</a:t>
            </a:r>
            <a:r>
              <a:rPr lang="en-US" sz="6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cầu</a:t>
            </a:r>
            <a:endParaRPr lang="en-US" sz="6000" b="1" dirty="0">
              <a:solidFill>
                <a:srgbClr val="FFFFFF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45" name="TextBox 12"/>
          <p:cNvSpPr txBox="1"/>
          <p:nvPr/>
        </p:nvSpPr>
        <p:spPr>
          <a:xfrm>
            <a:off x="2590800" y="3053274"/>
            <a:ext cx="11844376" cy="1098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Chức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năng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WEBSITE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3693A4B6-5E13-4F8E-B36B-537DB6649948}"/>
              </a:ext>
            </a:extLst>
          </p:cNvPr>
          <p:cNvSpPr/>
          <p:nvPr/>
        </p:nvSpPr>
        <p:spPr>
          <a:xfrm>
            <a:off x="2301870" y="4381500"/>
            <a:ext cx="3153194" cy="3418034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8E7754B-EA14-463B-B4DF-28B2C47255CF}"/>
              </a:ext>
            </a:extLst>
          </p:cNvPr>
          <p:cNvSpPr/>
          <p:nvPr/>
        </p:nvSpPr>
        <p:spPr>
          <a:xfrm>
            <a:off x="3373088" y="5172229"/>
            <a:ext cx="3153194" cy="3418034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83AF3F03-00A5-4918-9B7B-287779B7B04A}"/>
              </a:ext>
            </a:extLst>
          </p:cNvPr>
          <p:cNvSpPr/>
          <p:nvPr/>
        </p:nvSpPr>
        <p:spPr>
          <a:xfrm>
            <a:off x="4487844" y="5911453"/>
            <a:ext cx="3153194" cy="3418034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58041D-4A4C-468C-A32B-B6D0030CB90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3957"/>
          </a:solidFill>
          <a:ln>
            <a:solidFill>
              <a:srgbClr val="2B4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9" name="Freeform 3">
            <a:extLst>
              <a:ext uri="{FF2B5EF4-FFF2-40B4-BE49-F238E27FC236}">
                <a16:creationId xmlns:a16="http://schemas.microsoft.com/office/drawing/2014/main" id="{619704AF-F35A-4C85-AD4C-D1D9648AF157}"/>
              </a:ext>
            </a:extLst>
          </p:cNvPr>
          <p:cNvSpPr/>
          <p:nvPr/>
        </p:nvSpPr>
        <p:spPr>
          <a:xfrm>
            <a:off x="920791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-7187646">
            <a:off x="12050913" y="-2660948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780735" flipH="1">
            <a:off x="-5806443" y="5453151"/>
            <a:ext cx="12178944" cy="8813127"/>
          </a:xfrm>
          <a:custGeom>
            <a:avLst/>
            <a:gdLst/>
            <a:ahLst/>
            <a:cxnLst/>
            <a:rect l="l" t="t" r="r" b="b"/>
            <a:pathLst>
              <a:path w="12178944" h="8813127">
                <a:moveTo>
                  <a:pt x="12178944" y="0"/>
                </a:moveTo>
                <a:lnTo>
                  <a:pt x="0" y="0"/>
                </a:lnTo>
                <a:lnTo>
                  <a:pt x="0" y="8813126"/>
                </a:lnTo>
                <a:lnTo>
                  <a:pt x="12178944" y="8813126"/>
                </a:lnTo>
                <a:lnTo>
                  <a:pt x="121789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5255215" y="2797217"/>
            <a:ext cx="1392979" cy="13929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26FA">
                    <a:alpha val="100000"/>
                  </a:srgbClr>
                </a:gs>
                <a:gs pos="100000">
                  <a:srgbClr val="22BFE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4" name="Group 18"/>
          <p:cNvGrpSpPr/>
          <p:nvPr/>
        </p:nvGrpSpPr>
        <p:grpSpPr>
          <a:xfrm>
            <a:off x="16904848" y="9029700"/>
            <a:ext cx="925952" cy="919347"/>
            <a:chOff x="0" y="0"/>
            <a:chExt cx="289003" cy="286941"/>
          </a:xfrm>
        </p:grpSpPr>
        <p:sp>
          <p:nvSpPr>
            <p:cNvPr id="25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7" name="Freeform 21"/>
          <p:cNvSpPr/>
          <p:nvPr/>
        </p:nvSpPr>
        <p:spPr>
          <a:xfrm rot="-5400000">
            <a:off x="17221902" y="92764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45"/>
          <p:cNvGrpSpPr/>
          <p:nvPr/>
        </p:nvGrpSpPr>
        <p:grpSpPr>
          <a:xfrm>
            <a:off x="908891" y="1049703"/>
            <a:ext cx="1392979" cy="1392979"/>
            <a:chOff x="0" y="0"/>
            <a:chExt cx="812800" cy="812800"/>
          </a:xfrm>
        </p:grpSpPr>
        <p:sp>
          <p:nvSpPr>
            <p:cNvPr id="33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4" name="TextBox 4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35" name="TextBox 12"/>
          <p:cNvSpPr txBox="1"/>
          <p:nvPr/>
        </p:nvSpPr>
        <p:spPr>
          <a:xfrm>
            <a:off x="10058400" y="4124425"/>
            <a:ext cx="5615771" cy="117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10960"/>
              </a:lnSpc>
              <a:buFont typeface="Wingdings" panose="05000000000000000000" pitchFamily="2" charset="2"/>
              <a:buChar char="q"/>
            </a:pP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Quản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Lý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Sản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phẩm</a:t>
            </a:r>
            <a:endParaRPr lang="en-US" sz="3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10005229" y="4762500"/>
            <a:ext cx="5615771" cy="117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10960"/>
              </a:lnSpc>
              <a:buFont typeface="Wingdings" panose="05000000000000000000" pitchFamily="2" charset="2"/>
              <a:buChar char="q"/>
            </a:pP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Quản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Lý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đơn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hàng</a:t>
            </a:r>
            <a:endParaRPr lang="en-US" sz="3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37" name="TextBox 12"/>
          <p:cNvSpPr txBox="1"/>
          <p:nvPr/>
        </p:nvSpPr>
        <p:spPr>
          <a:xfrm>
            <a:off x="10157629" y="3514825"/>
            <a:ext cx="5615771" cy="117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10960"/>
              </a:lnSpc>
              <a:buFont typeface="Wingdings" panose="05000000000000000000" pitchFamily="2" charset="2"/>
              <a:buChar char="q"/>
            </a:pP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Quản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Lý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khách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hàng</a:t>
            </a:r>
            <a:endParaRPr lang="en-US" sz="3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38" name="TextBox 12"/>
          <p:cNvSpPr txBox="1"/>
          <p:nvPr/>
        </p:nvSpPr>
        <p:spPr>
          <a:xfrm>
            <a:off x="9950830" y="5817047"/>
            <a:ext cx="6051170" cy="11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10960"/>
              </a:lnSpc>
              <a:buFont typeface="Wingdings" panose="05000000000000000000" pitchFamily="2" charset="2"/>
              <a:buChar char="q"/>
            </a:pP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Đăng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nhập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tài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khoản</a:t>
            </a:r>
            <a:endParaRPr lang="en-US" sz="3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40" name="TextBox 12"/>
          <p:cNvSpPr txBox="1"/>
          <p:nvPr/>
        </p:nvSpPr>
        <p:spPr>
          <a:xfrm>
            <a:off x="10027030" y="6350447"/>
            <a:ext cx="5896035" cy="11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10960"/>
              </a:lnSpc>
              <a:buFont typeface="Wingdings" panose="05000000000000000000" pitchFamily="2" charset="2"/>
              <a:buChar char="q"/>
            </a:pP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Báo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cáo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và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thống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kê</a:t>
            </a:r>
            <a:endParaRPr lang="en-US" sz="3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41" name="TextBox 12"/>
          <p:cNvSpPr txBox="1"/>
          <p:nvPr/>
        </p:nvSpPr>
        <p:spPr>
          <a:xfrm>
            <a:off x="9890760" y="5279014"/>
            <a:ext cx="5882640" cy="1159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10960"/>
              </a:lnSpc>
              <a:buFont typeface="Wingdings" panose="05000000000000000000" pitchFamily="2" charset="2"/>
              <a:buChar char="q"/>
            </a:pP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Quản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Lý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danh</a:t>
            </a:r>
            <a:r>
              <a:rPr lang="en-US" sz="3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3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mục</a:t>
            </a:r>
            <a:endParaRPr lang="en-US" sz="3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42" name="TextBox 5"/>
          <p:cNvSpPr txBox="1"/>
          <p:nvPr/>
        </p:nvSpPr>
        <p:spPr>
          <a:xfrm>
            <a:off x="10413086" y="1668587"/>
            <a:ext cx="355439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15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Chức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năng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dành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cho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Người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dùng</a:t>
            </a:r>
            <a:r>
              <a:rPr lang="en-US" sz="25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(users)</a:t>
            </a:r>
          </a:p>
        </p:txBody>
      </p:sp>
      <p:sp>
        <p:nvSpPr>
          <p:cNvPr id="43" name="TextBox 6"/>
          <p:cNvSpPr txBox="1"/>
          <p:nvPr/>
        </p:nvSpPr>
        <p:spPr>
          <a:xfrm>
            <a:off x="14316920" y="1614956"/>
            <a:ext cx="3513880" cy="804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Chức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năng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dành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cho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quản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trị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viên</a:t>
            </a:r>
            <a:r>
              <a:rPr lang="en-US" sz="25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(Admin)</a:t>
            </a:r>
          </a:p>
        </p:txBody>
      </p:sp>
      <p:sp>
        <p:nvSpPr>
          <p:cNvPr id="44" name="TextBox 10"/>
          <p:cNvSpPr txBox="1"/>
          <p:nvPr/>
        </p:nvSpPr>
        <p:spPr>
          <a:xfrm>
            <a:off x="2637917" y="2247900"/>
            <a:ext cx="10205931" cy="1098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6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Phân</a:t>
            </a:r>
            <a:r>
              <a:rPr lang="en-US" sz="6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tích</a:t>
            </a:r>
            <a:r>
              <a:rPr lang="en-US" sz="6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yêu</a:t>
            </a:r>
            <a:r>
              <a:rPr lang="en-US" sz="6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cầu</a:t>
            </a:r>
            <a:endParaRPr lang="en-US" sz="6000" b="1" dirty="0">
              <a:solidFill>
                <a:srgbClr val="FFFFFF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45" name="TextBox 12"/>
          <p:cNvSpPr txBox="1"/>
          <p:nvPr/>
        </p:nvSpPr>
        <p:spPr>
          <a:xfrm>
            <a:off x="2590800" y="3053274"/>
            <a:ext cx="11844376" cy="1098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Chức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năng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WEBSITE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3693A4B6-5E13-4F8E-B36B-537DB6649948}"/>
              </a:ext>
            </a:extLst>
          </p:cNvPr>
          <p:cNvSpPr/>
          <p:nvPr/>
        </p:nvSpPr>
        <p:spPr>
          <a:xfrm>
            <a:off x="2301870" y="4381500"/>
            <a:ext cx="3153194" cy="3418034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8E7754B-EA14-463B-B4DF-28B2C47255CF}"/>
              </a:ext>
            </a:extLst>
          </p:cNvPr>
          <p:cNvSpPr/>
          <p:nvPr/>
        </p:nvSpPr>
        <p:spPr>
          <a:xfrm>
            <a:off x="3373088" y="5172229"/>
            <a:ext cx="3153194" cy="3418034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83AF3F03-00A5-4918-9B7B-287779B7B04A}"/>
              </a:ext>
            </a:extLst>
          </p:cNvPr>
          <p:cNvSpPr/>
          <p:nvPr/>
        </p:nvSpPr>
        <p:spPr>
          <a:xfrm>
            <a:off x="4487844" y="5911453"/>
            <a:ext cx="3153194" cy="3418034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F6ED3556-1AFA-4012-A43A-284C893A4F14}"/>
              </a:ext>
            </a:extLst>
          </p:cNvPr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-54613" b="-91098"/>
            </a:stretch>
          </a:blipFill>
          <a:ln>
            <a:solidFill>
              <a:srgbClr val="173957"/>
            </a:solidFill>
          </a:ln>
        </p:spPr>
      </p:sp>
    </p:spTree>
    <p:extLst>
      <p:ext uri="{BB962C8B-B14F-4D97-AF65-F5344CB8AC3E}">
        <p14:creationId xmlns:p14="http://schemas.microsoft.com/office/powerpoint/2010/main" val="11426426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9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"/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3"/>
          <p:cNvSpPr/>
          <p:nvPr/>
        </p:nvSpPr>
        <p:spPr>
          <a:xfrm>
            <a:off x="8966984" y="2158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68199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21"/>
          <p:cNvGrpSpPr/>
          <p:nvPr/>
        </p:nvGrpSpPr>
        <p:grpSpPr>
          <a:xfrm>
            <a:off x="15946850" y="344544"/>
            <a:ext cx="1795797" cy="1795797"/>
            <a:chOff x="0" y="0"/>
            <a:chExt cx="812800" cy="812800"/>
          </a:xfrm>
        </p:grpSpPr>
        <p:sp>
          <p:nvSpPr>
            <p:cNvPr id="16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83FA">
                    <a:alpha val="100000"/>
                  </a:srgbClr>
                </a:gs>
                <a:gs pos="100000">
                  <a:srgbClr val="4FFFE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8" name="TextBox 10"/>
          <p:cNvSpPr txBox="1"/>
          <p:nvPr/>
        </p:nvSpPr>
        <p:spPr>
          <a:xfrm>
            <a:off x="9065866" y="2933700"/>
            <a:ext cx="8917333" cy="4462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00"/>
              </a:lnSpc>
            </a:pPr>
            <a:r>
              <a:rPr lang="en-US" sz="9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Các</a:t>
            </a:r>
            <a:r>
              <a:rPr lang="en-US" sz="9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9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Công</a:t>
            </a:r>
            <a:r>
              <a:rPr lang="en-US" sz="9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9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Nghệ</a:t>
            </a:r>
            <a:r>
              <a:rPr lang="en-US" sz="9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9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Sử</a:t>
            </a:r>
            <a:r>
              <a:rPr lang="en-US" sz="9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9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Dụng</a:t>
            </a:r>
            <a:r>
              <a:rPr lang="en-US" sz="9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9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Trong</a:t>
            </a:r>
            <a:r>
              <a:rPr lang="en-US" sz="9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Đồ</a:t>
            </a:r>
            <a:r>
              <a:rPr lang="en-US" sz="9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Án</a:t>
            </a:r>
            <a:endParaRPr lang="en-US" sz="9000" b="1" dirty="0">
              <a:solidFill>
                <a:srgbClr val="FFFFFF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grpSp>
        <p:nvGrpSpPr>
          <p:cNvPr id="21" name="Group 18"/>
          <p:cNvGrpSpPr/>
          <p:nvPr/>
        </p:nvGrpSpPr>
        <p:grpSpPr>
          <a:xfrm>
            <a:off x="16904848" y="9029700"/>
            <a:ext cx="925952" cy="919347"/>
            <a:chOff x="0" y="0"/>
            <a:chExt cx="289003" cy="286941"/>
          </a:xfrm>
        </p:grpSpPr>
        <p:sp>
          <p:nvSpPr>
            <p:cNvPr id="22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4" name="Freeform 21"/>
          <p:cNvSpPr/>
          <p:nvPr/>
        </p:nvSpPr>
        <p:spPr>
          <a:xfrm rot="-5400000">
            <a:off x="17221902" y="92764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30679" y="3305168"/>
            <a:ext cx="10972800" cy="6791331"/>
            <a:chOff x="0" y="0"/>
            <a:chExt cx="2220135" cy="6507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20135" cy="650731"/>
            </a:xfrm>
            <a:custGeom>
              <a:avLst/>
              <a:gdLst/>
              <a:ahLst/>
              <a:cxnLst/>
              <a:rect l="l" t="t" r="r" b="b"/>
              <a:pathLst>
                <a:path w="2220135" h="650731">
                  <a:moveTo>
                    <a:pt x="60616" y="0"/>
                  </a:moveTo>
                  <a:lnTo>
                    <a:pt x="2159520" y="0"/>
                  </a:lnTo>
                  <a:cubicBezTo>
                    <a:pt x="2175596" y="0"/>
                    <a:pt x="2191014" y="6386"/>
                    <a:pt x="2202381" y="17754"/>
                  </a:cubicBezTo>
                  <a:cubicBezTo>
                    <a:pt x="2213749" y="29122"/>
                    <a:pt x="2220135" y="44540"/>
                    <a:pt x="2220135" y="60616"/>
                  </a:cubicBezTo>
                  <a:lnTo>
                    <a:pt x="2220135" y="590115"/>
                  </a:lnTo>
                  <a:cubicBezTo>
                    <a:pt x="2220135" y="623592"/>
                    <a:pt x="2192997" y="650731"/>
                    <a:pt x="2159520" y="650731"/>
                  </a:cubicBezTo>
                  <a:lnTo>
                    <a:pt x="60616" y="650731"/>
                  </a:lnTo>
                  <a:cubicBezTo>
                    <a:pt x="27139" y="650731"/>
                    <a:pt x="0" y="623592"/>
                    <a:pt x="0" y="590115"/>
                  </a:cubicBezTo>
                  <a:lnTo>
                    <a:pt x="0" y="60616"/>
                  </a:lnTo>
                  <a:cubicBezTo>
                    <a:pt x="0" y="27139"/>
                    <a:pt x="27139" y="0"/>
                    <a:pt x="60616" y="0"/>
                  </a:cubicBezTo>
                  <a:close/>
                </a:path>
              </a:pathLst>
            </a:custGeom>
            <a:solidFill>
              <a:srgbClr val="B9E1E4">
                <a:alpha val="44706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2220135" cy="717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7076780">
            <a:off x="11120447" y="-921645"/>
            <a:ext cx="10739973" cy="7771835"/>
          </a:xfrm>
          <a:custGeom>
            <a:avLst/>
            <a:gdLst/>
            <a:ahLst/>
            <a:cxnLst/>
            <a:rect l="l" t="t" r="r" b="b"/>
            <a:pathLst>
              <a:path w="10739973" h="7771835">
                <a:moveTo>
                  <a:pt x="0" y="0"/>
                </a:moveTo>
                <a:lnTo>
                  <a:pt x="10739974" y="0"/>
                </a:lnTo>
                <a:lnTo>
                  <a:pt x="10739974" y="7771835"/>
                </a:lnTo>
                <a:lnTo>
                  <a:pt x="0" y="777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76400" y="876300"/>
            <a:ext cx="11212966" cy="1609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90"/>
              </a:lnSpc>
            </a:pPr>
            <a:r>
              <a:rPr lang="en-US" sz="10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Frontend(FE):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0200" y="1790700"/>
            <a:ext cx="10497000" cy="151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90"/>
              </a:lnSpc>
            </a:pP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Giao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Diện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Người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Dùng</a:t>
            </a:r>
            <a:endParaRPr lang="en-US" sz="6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12896" y="3619500"/>
            <a:ext cx="10298034" cy="667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vi-VN" sz="3000" b="1" dirty="0">
                <a:solidFill>
                  <a:schemeClr val="bg1"/>
                </a:solidFill>
                <a:latin typeface="Arial (Body)"/>
              </a:rPr>
              <a:t>HTML</a:t>
            </a:r>
            <a:r>
              <a:rPr lang="en-US" sz="30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+ </a:t>
            </a:r>
            <a:r>
              <a:rPr lang="en-US" sz="3200" b="1" dirty="0" err="1">
                <a:solidFill>
                  <a:schemeClr val="bg1"/>
                </a:solidFill>
              </a:rPr>
              <a:t>Thymeleaf</a:t>
            </a:r>
            <a:r>
              <a:rPr lang="en-US" sz="3000" b="1" dirty="0">
                <a:solidFill>
                  <a:schemeClr val="bg1"/>
                </a:solidFill>
                <a:latin typeface="Arial (Body)"/>
              </a:rPr>
              <a:t>:</a:t>
            </a:r>
            <a:endParaRPr lang="vi-VN" sz="3000" b="1" dirty="0">
              <a:solidFill>
                <a:schemeClr val="bg1"/>
              </a:solidFill>
              <a:latin typeface="Arial (Body)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Dùng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để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xây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dựng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cấu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trúc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nội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dung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và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Thiết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kế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master layout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giúp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tái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sử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dụng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header, footer, menu </a:t>
            </a:r>
            <a:r>
              <a:rPr lang="en-US" sz="3200" dirty="0" err="1">
                <a:solidFill>
                  <a:schemeClr val="bg1"/>
                </a:solidFill>
              </a:rPr>
              <a:t>cho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nhiều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trang</a:t>
            </a:r>
            <a:r>
              <a:rPr lang="en-US" sz="3200" dirty="0">
                <a:solidFill>
                  <a:schemeClr val="bg1"/>
                </a:solidFill>
              </a:rPr>
              <a:t>,..v.v..</a:t>
            </a:r>
            <a:endParaRPr lang="en-US" sz="3000" dirty="0">
              <a:solidFill>
                <a:schemeClr val="bg1"/>
              </a:solidFill>
              <a:latin typeface="Arial (Body)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Tích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hợp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Thymeleaf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(template engine)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để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kết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hợp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dữ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liệu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động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từ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backend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vào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giao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rial (Body)"/>
              </a:rPr>
              <a:t>diện</a:t>
            </a:r>
            <a:r>
              <a:rPr lang="en-US" sz="3000" dirty="0">
                <a:solidFill>
                  <a:schemeClr val="bg1"/>
                </a:solidFill>
                <a:latin typeface="Arial (Body)"/>
              </a:rPr>
              <a:t> HTML.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Master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layout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egoeuiPc"/>
              </a:rPr>
              <a:t>(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khung </a:t>
            </a: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sườn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 trang </a:t>
            </a: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web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egoeuiPc"/>
              </a:rPr>
              <a:t>):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SegoeuiPc"/>
              </a:rPr>
              <a:t>Tạo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SegoeuiPc"/>
              </a:rPr>
              <a:t>khung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SegoeuiPc"/>
              </a:rPr>
              <a:t>giao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SegoeuiPc"/>
              </a:rPr>
              <a:t>diện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SegoeuiPc"/>
              </a:rPr>
              <a:t>chuẩn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SegoeuiPc"/>
              </a:rPr>
              <a:t>cho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SegoeuiPc"/>
              </a:rPr>
              <a:t>toàn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SegoeuiPc"/>
              </a:rPr>
              <a:t>bộ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egoeuiPc"/>
              </a:rPr>
              <a:t> website, 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Bao </a:t>
            </a: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gồm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các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SegoeuiPc"/>
              </a:rPr>
              <a:t>trang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lặp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 </a:t>
            </a: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lại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 như: </a:t>
            </a: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header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, </a:t>
            </a: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menu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, </a:t>
            </a: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footer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, </a:t>
            </a:r>
            <a:r>
              <a:rPr lang="vi-VN" sz="3200" b="0" i="0" dirty="0" err="1">
                <a:solidFill>
                  <a:schemeClr val="bg1"/>
                </a:solidFill>
                <a:effectLst/>
                <a:latin typeface="SegoeuiPc"/>
              </a:rPr>
              <a:t>sidebar</a:t>
            </a:r>
            <a:r>
              <a:rPr lang="vi-VN" sz="3200" b="0" i="0" dirty="0">
                <a:solidFill>
                  <a:schemeClr val="bg1"/>
                </a:solidFill>
                <a:effectLst/>
                <a:latin typeface="SegoeuiPc"/>
              </a:rPr>
              <a:t>,.</a:t>
            </a:r>
            <a:endParaRPr lang="vi-VN" sz="3000" dirty="0">
              <a:solidFill>
                <a:schemeClr val="bg1"/>
              </a:solidFill>
              <a:latin typeface="Arial (Body)"/>
            </a:endParaRPr>
          </a:p>
          <a:p>
            <a:pPr algn="just">
              <a:buFont typeface="+mj-lt"/>
              <a:buAutoNum type="arabicPeriod"/>
            </a:pPr>
            <a:r>
              <a:rPr lang="vi-VN" sz="3000" b="1" dirty="0">
                <a:solidFill>
                  <a:schemeClr val="bg1"/>
                </a:solidFill>
                <a:latin typeface="Arial (Body)"/>
              </a:rPr>
              <a:t>CSS</a:t>
            </a:r>
            <a:r>
              <a:rPr lang="en-US" sz="3000" b="1" dirty="0">
                <a:solidFill>
                  <a:schemeClr val="bg1"/>
                </a:solidFill>
                <a:latin typeface="Arial (Body)"/>
              </a:rPr>
              <a:t> + Bootstrap 5:</a:t>
            </a:r>
            <a:endParaRPr lang="vi-VN" sz="3000" dirty="0">
              <a:solidFill>
                <a:schemeClr val="bg1"/>
              </a:solidFill>
              <a:latin typeface="Arial (Body)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Tạo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kiểu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dáng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,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bố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cục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giao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diện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.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Sử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dụng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Bootstrap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5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để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tạo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kiểu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dáng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giao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diện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hiện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đại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,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responsive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(tương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thích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mọi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thiết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3000" dirty="0" err="1">
                <a:solidFill>
                  <a:schemeClr val="bg1"/>
                </a:solidFill>
                <a:latin typeface="Arial (Body)"/>
              </a:rPr>
              <a:t>bị</a:t>
            </a:r>
            <a:r>
              <a:rPr lang="vi-VN" sz="3000" dirty="0">
                <a:solidFill>
                  <a:schemeClr val="bg1"/>
                </a:solidFill>
                <a:latin typeface="Arial (Body)"/>
              </a:rPr>
              <a:t>).</a:t>
            </a:r>
          </a:p>
          <a:p>
            <a:pPr algn="just"/>
            <a:endParaRPr lang="vi-VN" sz="3000" dirty="0">
              <a:solidFill>
                <a:schemeClr val="bg1"/>
              </a:solidFill>
              <a:latin typeface="Arial (Body)"/>
            </a:endParaRPr>
          </a:p>
        </p:txBody>
      </p:sp>
      <p:sp>
        <p:nvSpPr>
          <p:cNvPr id="24" name="Freeform 24"/>
          <p:cNvSpPr/>
          <p:nvPr/>
        </p:nvSpPr>
        <p:spPr>
          <a:xfrm rot="3154411">
            <a:off x="-4783625" y="6051935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3" y="0"/>
                </a:lnTo>
                <a:lnTo>
                  <a:pt x="10212043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5" name="Group 25"/>
          <p:cNvGrpSpPr/>
          <p:nvPr/>
        </p:nvGrpSpPr>
        <p:grpSpPr>
          <a:xfrm>
            <a:off x="-448594" y="1581983"/>
            <a:ext cx="1560782" cy="156078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26FA">
                    <a:alpha val="100000"/>
                  </a:srgbClr>
                </a:gs>
                <a:gs pos="100000">
                  <a:srgbClr val="22BFE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8" name="Group 18"/>
          <p:cNvGrpSpPr/>
          <p:nvPr/>
        </p:nvGrpSpPr>
        <p:grpSpPr>
          <a:xfrm>
            <a:off x="16904848" y="9029700"/>
            <a:ext cx="925952" cy="919347"/>
            <a:chOff x="0" y="0"/>
            <a:chExt cx="289003" cy="286941"/>
          </a:xfrm>
        </p:grpSpPr>
        <p:sp>
          <p:nvSpPr>
            <p:cNvPr id="29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1" name="Freeform 21"/>
          <p:cNvSpPr/>
          <p:nvPr/>
        </p:nvSpPr>
        <p:spPr>
          <a:xfrm rot="-5400000">
            <a:off x="17221902" y="92764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6"/>
          <p:cNvGrpSpPr>
            <a:grpSpLocks noChangeAspect="1"/>
          </p:cNvGrpSpPr>
          <p:nvPr/>
        </p:nvGrpSpPr>
        <p:grpSpPr>
          <a:xfrm>
            <a:off x="12909646" y="723900"/>
            <a:ext cx="4159154" cy="8229600"/>
            <a:chOff x="0" y="0"/>
            <a:chExt cx="2620010" cy="5184140"/>
          </a:xfrm>
        </p:grpSpPr>
        <p:sp>
          <p:nvSpPr>
            <p:cNvPr id="34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202302" r="-548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9"/>
          <p:cNvSpPr/>
          <p:nvPr/>
        </p:nvSpPr>
        <p:spPr>
          <a:xfrm rot="-1157353">
            <a:off x="9447666" y="4009603"/>
            <a:ext cx="13398293" cy="9695492"/>
          </a:xfrm>
          <a:custGeom>
            <a:avLst/>
            <a:gdLst/>
            <a:ahLst/>
            <a:cxnLst/>
            <a:rect l="l" t="t" r="r" b="b"/>
            <a:pathLst>
              <a:path w="13398293" h="9695492">
                <a:moveTo>
                  <a:pt x="0" y="0"/>
                </a:moveTo>
                <a:lnTo>
                  <a:pt x="13398293" y="0"/>
                </a:lnTo>
                <a:lnTo>
                  <a:pt x="13398293" y="9695492"/>
                </a:lnTo>
                <a:lnTo>
                  <a:pt x="0" y="9695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306633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-54613" b="-91098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43000" y="4457700"/>
            <a:ext cx="8200985" cy="4181348"/>
            <a:chOff x="0" y="0"/>
            <a:chExt cx="2117750" cy="6712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7750" cy="671208"/>
            </a:xfrm>
            <a:custGeom>
              <a:avLst/>
              <a:gdLst/>
              <a:ahLst/>
              <a:cxnLst/>
              <a:rect l="l" t="t" r="r" b="b"/>
              <a:pathLst>
                <a:path w="2117750" h="671208">
                  <a:moveTo>
                    <a:pt x="63546" y="0"/>
                  </a:moveTo>
                  <a:lnTo>
                    <a:pt x="2054204" y="0"/>
                  </a:lnTo>
                  <a:cubicBezTo>
                    <a:pt x="2089299" y="0"/>
                    <a:pt x="2117750" y="28451"/>
                    <a:pt x="2117750" y="63546"/>
                  </a:cubicBezTo>
                  <a:lnTo>
                    <a:pt x="2117750" y="607662"/>
                  </a:lnTo>
                  <a:cubicBezTo>
                    <a:pt x="2117750" y="624515"/>
                    <a:pt x="2111055" y="640679"/>
                    <a:pt x="2099138" y="652596"/>
                  </a:cubicBezTo>
                  <a:cubicBezTo>
                    <a:pt x="2087221" y="664513"/>
                    <a:pt x="2071057" y="671208"/>
                    <a:pt x="2054204" y="671208"/>
                  </a:cubicBezTo>
                  <a:lnTo>
                    <a:pt x="63546" y="671208"/>
                  </a:lnTo>
                  <a:cubicBezTo>
                    <a:pt x="28451" y="671208"/>
                    <a:pt x="0" y="642757"/>
                    <a:pt x="0" y="607662"/>
                  </a:cubicBezTo>
                  <a:lnTo>
                    <a:pt x="0" y="63546"/>
                  </a:lnTo>
                  <a:cubicBezTo>
                    <a:pt x="0" y="46693"/>
                    <a:pt x="6695" y="30530"/>
                    <a:pt x="18612" y="18612"/>
                  </a:cubicBezTo>
                  <a:cubicBezTo>
                    <a:pt x="30530" y="6695"/>
                    <a:pt x="46693" y="0"/>
                    <a:pt x="63546" y="0"/>
                  </a:cubicBezTo>
                  <a:close/>
                </a:path>
              </a:pathLst>
            </a:custGeom>
            <a:solidFill>
              <a:srgbClr val="B9E1E4">
                <a:alpha val="44706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117750" cy="73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3" name="Freeform 3"/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r="-52975" b="-9109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133204" y="-3549767"/>
            <a:ext cx="7799788" cy="779978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26FA">
                    <a:alpha val="100000"/>
                  </a:srgbClr>
                </a:gs>
                <a:gs pos="100000">
                  <a:srgbClr val="22BFE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91400" y="1156370"/>
            <a:ext cx="10668000" cy="1240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10000" b="1" dirty="0">
                <a:solidFill>
                  <a:srgbClr val="FFFFFF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Backend(BE)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11901" y="2129504"/>
            <a:ext cx="9951915" cy="1185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25"/>
              </a:lnSpc>
            </a:pP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Xử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Lý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Và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Lưu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Trữ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Dữ</a:t>
            </a:r>
            <a:r>
              <a:rPr lang="en-US" sz="6000" b="1" dirty="0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 </a:t>
            </a:r>
            <a:r>
              <a:rPr lang="en-US" sz="6000" b="1" dirty="0" err="1">
                <a:solidFill>
                  <a:srgbClr val="65FFE8"/>
                </a:solidFill>
                <a:latin typeface="Neo Tech Bold" panose="020B0804030504040204"/>
                <a:ea typeface="Neo Tech Bold" panose="020B0804030504040204"/>
                <a:cs typeface="Neo Tech Bold" panose="020B0804030504040204"/>
                <a:sym typeface="Neo Tech Bold" panose="020B0804030504040204"/>
              </a:rPr>
              <a:t>Liệu</a:t>
            </a:r>
            <a:endParaRPr lang="en-US" sz="6000" b="1" dirty="0">
              <a:solidFill>
                <a:srgbClr val="65FFE8"/>
              </a:solidFill>
              <a:latin typeface="Neo Tech Bold" panose="020B0804030504040204"/>
              <a:ea typeface="Neo Tech Bold" panose="020B0804030504040204"/>
              <a:cs typeface="Neo Tech Bold" panose="020B0804030504040204"/>
              <a:sym typeface="Neo Tech Bold" panose="020B080403050404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03084" y="4744683"/>
            <a:ext cx="7467600" cy="4463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bg1"/>
                </a:solidFill>
                <a:latin typeface="Arial (Body)"/>
                <a:cs typeface="Poppins" panose="00000500000000000000" pitchFamily="2" charset="0"/>
              </a:rPr>
              <a:t>Java </a:t>
            </a:r>
            <a:r>
              <a:rPr lang="en-US" sz="2800" b="1" dirty="0" err="1">
                <a:solidFill>
                  <a:schemeClr val="bg1"/>
                </a:solidFill>
                <a:latin typeface="Arial (Body)"/>
                <a:cs typeface="Poppins" panose="00000500000000000000" pitchFamily="2" charset="0"/>
              </a:rPr>
              <a:t>Springboot</a:t>
            </a:r>
            <a:r>
              <a:rPr lang="en-US" sz="2800" b="1" dirty="0">
                <a:solidFill>
                  <a:schemeClr val="bg1"/>
                </a:solidFill>
                <a:latin typeface="Arial (Body)"/>
                <a:cs typeface="Poppins" panose="00000500000000000000" pitchFamily="2" charset="0"/>
              </a:rPr>
              <a:t>: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đóng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vai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trò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là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phần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B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ack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End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 (Body)"/>
              </a:rPr>
              <a:t>của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hệ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thống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quản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lý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bán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hàng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trực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tuyến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,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giúp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xử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lý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các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yêu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cầu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và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dữ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liệu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từ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Fr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ontend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, 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tương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tác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với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cơ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sở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dữ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liệu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(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MySQL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)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,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Quản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lý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người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dùng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và</a:t>
            </a:r>
            <a:r>
              <a:rPr lang="vi-VN" sz="2800" b="1" dirty="0">
                <a:solidFill>
                  <a:schemeClr val="bg1"/>
                </a:solidFill>
                <a:latin typeface="Arial (Body)"/>
              </a:rPr>
              <a:t> phân </a:t>
            </a:r>
            <a:r>
              <a:rPr lang="vi-VN" sz="2800" b="1" dirty="0" err="1">
                <a:solidFill>
                  <a:schemeClr val="bg1"/>
                </a:solidFill>
                <a:latin typeface="Arial (Body)"/>
              </a:rPr>
              <a:t>quyền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 (Body)"/>
              </a:rPr>
              <a:t>và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 (Body)"/>
              </a:rPr>
              <a:t>xử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 (Body)"/>
              </a:rPr>
              <a:t>lí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 (Body)"/>
              </a:rPr>
              <a:t>dữ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 (Body)"/>
              </a:rPr>
              <a:t>liệu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 (Body)"/>
              </a:rPr>
              <a:t>từ</a:t>
            </a:r>
            <a:r>
              <a:rPr lang="en-US" sz="2800" b="1" dirty="0">
                <a:solidFill>
                  <a:schemeClr val="bg1"/>
                </a:solidFill>
                <a:latin typeface="Arial (Body)"/>
              </a:rPr>
              <a:t> FE.</a:t>
            </a:r>
            <a:endParaRPr lang="vi-VN" sz="2800" b="1" dirty="0">
              <a:solidFill>
                <a:schemeClr val="bg1"/>
              </a:solidFill>
              <a:latin typeface="Arial (Body)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2800" b="1" dirty="0">
              <a:solidFill>
                <a:schemeClr val="bg1"/>
              </a:solidFill>
              <a:latin typeface="Arial (Body)"/>
              <a:ea typeface="Poppins" panose="00000500000000000000"/>
              <a:cs typeface="Poppins" panose="00000500000000000000" pitchFamily="2" charset="0"/>
              <a:sym typeface="Poppins" panose="00000500000000000000"/>
            </a:endParaRPr>
          </a:p>
        </p:txBody>
      </p:sp>
      <p:grpSp>
        <p:nvGrpSpPr>
          <p:cNvPr id="23" name="Group 18"/>
          <p:cNvGrpSpPr/>
          <p:nvPr/>
        </p:nvGrpSpPr>
        <p:grpSpPr>
          <a:xfrm>
            <a:off x="16904848" y="9029700"/>
            <a:ext cx="925952" cy="919347"/>
            <a:chOff x="0" y="0"/>
            <a:chExt cx="289003" cy="286941"/>
          </a:xfrm>
        </p:grpSpPr>
        <p:sp>
          <p:nvSpPr>
            <p:cNvPr id="24" name="Freeform 1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Freeform 21"/>
          <p:cNvSpPr/>
          <p:nvPr/>
        </p:nvSpPr>
        <p:spPr>
          <a:xfrm rot="-5400000">
            <a:off x="17221902" y="9276434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25542-A1AF-4ABB-B492-C1E6B53D8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630" y="4457700"/>
            <a:ext cx="8244410" cy="41813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794</Words>
  <Application>Microsoft Office PowerPoint</Application>
  <PresentationFormat>Custom</PresentationFormat>
  <Paragraphs>66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 (Body)</vt:lpstr>
      <vt:lpstr>SegoeuiPc</vt:lpstr>
      <vt:lpstr>Calibri</vt:lpstr>
      <vt:lpstr>Poppins Bold</vt:lpstr>
      <vt:lpstr>Calibri (Body)</vt:lpstr>
      <vt:lpstr>Wingdings</vt:lpstr>
      <vt:lpstr>Cakerolli</vt:lpstr>
      <vt:lpstr>Paytone One</vt:lpstr>
      <vt:lpstr>Poppins</vt:lpstr>
      <vt:lpstr>Arial</vt:lpstr>
      <vt:lpstr>Neo Tech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Gradient IT Solutions &amp; Technology Presentation</dc:title>
  <dc:creator/>
  <cp:lastModifiedBy>Nguyễn Việt Hoàng</cp:lastModifiedBy>
  <cp:revision>130</cp:revision>
  <dcterms:created xsi:type="dcterms:W3CDTF">2006-08-16T00:00:00Z</dcterms:created>
  <dcterms:modified xsi:type="dcterms:W3CDTF">2025-08-11T05:14:44Z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A8AF068EDDF04DF9B0D97EEF51E135D7_12</vt:lpwstr>
  </property>
  <property fmtid="{D5CDD505-2E9C-101B-9397-08002B2CF9AE}" pid="3" name="KSOProductBuildVer">
    <vt:lpwstr>1033-12.2.0.20326</vt:lpwstr>
  </property>
</Properties>
</file>